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80" r:id="rId2"/>
    <p:sldId id="281" r:id="rId3"/>
    <p:sldId id="340" r:id="rId4"/>
    <p:sldId id="282" r:id="rId5"/>
    <p:sldId id="283" r:id="rId6"/>
    <p:sldId id="301" r:id="rId7"/>
    <p:sldId id="344" r:id="rId8"/>
    <p:sldId id="345" r:id="rId9"/>
    <p:sldId id="346" r:id="rId10"/>
    <p:sldId id="341" r:id="rId11"/>
    <p:sldId id="302" r:id="rId12"/>
    <p:sldId id="286" r:id="rId13"/>
    <p:sldId id="316" r:id="rId14"/>
    <p:sldId id="293" r:id="rId15"/>
    <p:sldId id="306" r:id="rId16"/>
    <p:sldId id="307" r:id="rId17"/>
    <p:sldId id="308" r:id="rId18"/>
    <p:sldId id="309" r:id="rId19"/>
    <p:sldId id="310" r:id="rId20"/>
    <p:sldId id="311" r:id="rId21"/>
    <p:sldId id="312" r:id="rId22"/>
    <p:sldId id="313" r:id="rId23"/>
    <p:sldId id="315" r:id="rId24"/>
    <p:sldId id="317" r:id="rId25"/>
    <p:sldId id="318" r:id="rId26"/>
    <p:sldId id="314" r:id="rId27"/>
    <p:sldId id="319" r:id="rId28"/>
    <p:sldId id="320" r:id="rId29"/>
    <p:sldId id="321" r:id="rId30"/>
    <p:sldId id="322" r:id="rId31"/>
    <p:sldId id="285" r:id="rId32"/>
    <p:sldId id="287" r:id="rId33"/>
    <p:sldId id="303" r:id="rId34"/>
    <p:sldId id="304" r:id="rId35"/>
    <p:sldId id="305" r:id="rId36"/>
    <p:sldId id="290" r:id="rId37"/>
    <p:sldId id="295" r:id="rId38"/>
    <p:sldId id="294" r:id="rId39"/>
    <p:sldId id="342" r:id="rId40"/>
    <p:sldId id="323" r:id="rId41"/>
    <p:sldId id="330" r:id="rId42"/>
    <p:sldId id="334" r:id="rId43"/>
    <p:sldId id="324" r:id="rId44"/>
    <p:sldId id="328" r:id="rId45"/>
    <p:sldId id="329" r:id="rId46"/>
    <p:sldId id="326" r:id="rId47"/>
    <p:sldId id="332" r:id="rId48"/>
    <p:sldId id="335" r:id="rId49"/>
    <p:sldId id="333" r:id="rId50"/>
    <p:sldId id="337" r:id="rId51"/>
    <p:sldId id="331" r:id="rId52"/>
    <p:sldId id="325" r:id="rId53"/>
    <p:sldId id="327" r:id="rId54"/>
    <p:sldId id="338" r:id="rId55"/>
    <p:sldId id="343" r:id="rId56"/>
    <p:sldId id="298"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6672"/>
    <a:srgbClr val="E73A1C"/>
    <a:srgbClr val="D28C79"/>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3715" autoAdjust="0"/>
  </p:normalViewPr>
  <p:slideViewPr>
    <p:cSldViewPr snapToGrid="0">
      <p:cViewPr varScale="1">
        <p:scale>
          <a:sx n="81" d="100"/>
          <a:sy n="81" d="100"/>
        </p:scale>
        <p:origin x="-64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45641-1EF5-4E56-BB2E-85C166710454}" type="datetimeFigureOut">
              <a:rPr lang="zh-CN" altLang="en-US" smtClean="0"/>
              <a:t>2018/10/19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BC3E0-D807-4834-83FF-B6A5FC58AD3A}" type="slidenum">
              <a:rPr lang="zh-CN" altLang="en-US" smtClean="0"/>
              <a:t>‹#›</a:t>
            </a:fld>
            <a:endParaRPr lang="zh-CN" altLang="en-US"/>
          </a:p>
        </p:txBody>
      </p:sp>
    </p:spTree>
    <p:extLst>
      <p:ext uri="{BB962C8B-B14F-4D97-AF65-F5344CB8AC3E}">
        <p14:creationId xmlns:p14="http://schemas.microsoft.com/office/powerpoint/2010/main" val="26320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E98BC3E0-D807-4834-83FF-B6A5FC58AD3A}" type="slidenum">
              <a:rPr lang="zh-CN" altLang="en-US" smtClean="0"/>
              <a:t>37</a:t>
            </a:fld>
            <a:endParaRPr lang="zh-CN" altLang="en-US"/>
          </a:p>
        </p:txBody>
      </p:sp>
    </p:spTree>
    <p:extLst>
      <p:ext uri="{BB962C8B-B14F-4D97-AF65-F5344CB8AC3E}">
        <p14:creationId xmlns:p14="http://schemas.microsoft.com/office/powerpoint/2010/main" val="221293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E98BC3E0-D807-4834-83FF-B6A5FC58AD3A}" type="slidenum">
              <a:rPr lang="zh-CN" altLang="en-US" smtClean="0"/>
              <a:t>48</a:t>
            </a:fld>
            <a:endParaRPr lang="zh-CN" altLang="en-US"/>
          </a:p>
        </p:txBody>
      </p:sp>
    </p:spTree>
    <p:extLst>
      <p:ext uri="{BB962C8B-B14F-4D97-AF65-F5344CB8AC3E}">
        <p14:creationId xmlns:p14="http://schemas.microsoft.com/office/powerpoint/2010/main" val="342155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a:p>
        </p:txBody>
      </p:sp>
    </p:spTree>
    <p:extLst>
      <p:ext uri="{BB962C8B-B14F-4D97-AF65-F5344CB8AC3E}">
        <p14:creationId xmlns:p14="http://schemas.microsoft.com/office/powerpoint/2010/main" val="18243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808011" y="164638"/>
            <a:ext cx="3655808" cy="369524"/>
          </a:xfrm>
        </p:spPr>
        <p:txBody>
          <a:bodyPr/>
          <a:lstStyle>
            <a:lvl1pPr algn="l">
              <a:defRPr sz="2133"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599480"/>
            <a:ext cx="12192000" cy="625852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流程图: 离页连接符 20"/>
          <p:cNvSpPr/>
          <p:nvPr userDrawn="1"/>
        </p:nvSpPr>
        <p:spPr>
          <a:xfrm>
            <a:off x="284566" y="-1"/>
            <a:ext cx="508759" cy="74930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4081696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 id="2147483669" r:id="rId13"/>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zh.wikipedia.org/wiki/%E7%BB%9F%E4%B8%80%E5%BB%BA%E6%A8%A1%E8%AF%AD%E8%A8%8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081265"/>
            <a:ext cx="5285801" cy="2492986"/>
          </a:xfrm>
          <a:prstGeom prst="rect">
            <a:avLst/>
          </a:prstGeom>
          <a:noFill/>
        </p:spPr>
        <p:txBody>
          <a:bodyPr wrap="square" lIns="91436" tIns="45718" rIns="91436" bIns="45718" rtlCol="0">
            <a:spAutoFit/>
          </a:bodyPr>
          <a:lstStyle/>
          <a:p>
            <a:pPr algn="ctr"/>
            <a:r>
              <a:rPr kumimoji="1" lang="en-US" altLang="zh-CN" sz="2800" b="1" dirty="0">
                <a:solidFill>
                  <a:schemeClr val="bg1"/>
                </a:solidFill>
              </a:rPr>
              <a:t>Introduction </a:t>
            </a:r>
          </a:p>
          <a:p>
            <a:pPr algn="ctr"/>
            <a:r>
              <a:rPr kumimoji="1" lang="en-US" altLang="zh-CN" sz="2800" b="1" dirty="0">
                <a:solidFill>
                  <a:schemeClr val="bg1"/>
                </a:solidFill>
              </a:rPr>
              <a:t>of </a:t>
            </a:r>
          </a:p>
          <a:p>
            <a:pPr algn="ctr"/>
            <a:r>
              <a:rPr kumimoji="1" lang="en-US" altLang="zh-CN" sz="2800" b="1" dirty="0">
                <a:solidFill>
                  <a:schemeClr val="bg1"/>
                </a:solidFill>
              </a:rPr>
              <a:t>Unified Modeling Language</a:t>
            </a:r>
          </a:p>
          <a:p>
            <a:pPr algn="ctr"/>
            <a:r>
              <a:rPr kumimoji="1" lang="en-US" altLang="zh-CN" sz="6600" b="1" dirty="0">
                <a:solidFill>
                  <a:schemeClr val="bg1"/>
                </a:solidFill>
              </a:rPr>
              <a:t>UML</a:t>
            </a:r>
            <a:r>
              <a:rPr kumimoji="1" lang="zh-CN" altLang="en-US" sz="6600" b="1" dirty="0">
                <a:solidFill>
                  <a:schemeClr val="bg1"/>
                </a:solidFill>
              </a:rPr>
              <a:t>概述</a:t>
            </a:r>
          </a:p>
        </p:txBody>
      </p:sp>
      <p:sp>
        <p:nvSpPr>
          <p:cNvPr id="6" name="矩形 5"/>
          <p:cNvSpPr/>
          <p:nvPr/>
        </p:nvSpPr>
        <p:spPr>
          <a:xfrm>
            <a:off x="3288912" y="1866899"/>
            <a:ext cx="5645640" cy="28293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9492792" y="4572565"/>
            <a:ext cx="2432115" cy="2031325"/>
          </a:xfrm>
          <a:prstGeom prst="rect">
            <a:avLst/>
          </a:prstGeom>
          <a:noFill/>
        </p:spPr>
        <p:txBody>
          <a:bodyPr wrap="square" rtlCol="0">
            <a:spAutoFit/>
          </a:bodyPr>
          <a:lstStyle/>
          <a:p>
            <a:r>
              <a:rPr lang="zh-CN" altLang="en-US" dirty="0">
                <a:solidFill>
                  <a:schemeClr val="bg1"/>
                </a:solidFill>
              </a:rPr>
              <a:t>制作小组：</a:t>
            </a:r>
            <a:r>
              <a:rPr lang="en-US" altLang="zh-CN" dirty="0">
                <a:solidFill>
                  <a:schemeClr val="bg1"/>
                </a:solidFill>
              </a:rPr>
              <a:t>G</a:t>
            </a:r>
            <a:r>
              <a:rPr lang="zh-CN" altLang="en-US" dirty="0">
                <a:solidFill>
                  <a:schemeClr val="bg1"/>
                </a:solidFill>
              </a:rPr>
              <a:t>１３</a:t>
            </a:r>
            <a:endParaRPr lang="en-US" altLang="zh-CN" dirty="0">
              <a:solidFill>
                <a:schemeClr val="bg1"/>
              </a:solidFill>
            </a:endParaRPr>
          </a:p>
          <a:p>
            <a:r>
              <a:rPr lang="zh-CN" altLang="en-US" dirty="0">
                <a:solidFill>
                  <a:schemeClr val="bg1"/>
                </a:solidFill>
              </a:rPr>
              <a:t>参与人员：</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陈安侍</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　维</a:t>
            </a:r>
            <a:endParaRPr lang="en-US" altLang="zh-CN" dirty="0">
              <a:solidFill>
                <a:schemeClr val="bg1"/>
              </a:solidFill>
            </a:endParaRPr>
          </a:p>
          <a:p>
            <a:r>
              <a:rPr lang="en-US" altLang="zh-CN" dirty="0">
                <a:solidFill>
                  <a:schemeClr val="bg1"/>
                </a:solidFill>
              </a:rPr>
              <a:t>	</a:t>
            </a:r>
            <a:r>
              <a:rPr lang="zh-CN" altLang="en-US" dirty="0">
                <a:solidFill>
                  <a:schemeClr val="bg1"/>
                </a:solidFill>
              </a:rPr>
              <a:t>　杨　溢</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陈俊杉</a:t>
            </a:r>
            <a:endParaRPr lang="en-US" altLang="zh-CN" dirty="0">
              <a:solidFill>
                <a:schemeClr val="bg1"/>
              </a:solidFill>
            </a:endParaRPr>
          </a:p>
          <a:p>
            <a:r>
              <a:rPr lang="en-US" altLang="zh-CN" dirty="0">
                <a:solidFill>
                  <a:schemeClr val="bg1"/>
                </a:solidFill>
              </a:rPr>
              <a:t>	</a:t>
            </a:r>
            <a:r>
              <a:rPr lang="zh-CN" altLang="en-US" dirty="0">
                <a:solidFill>
                  <a:schemeClr val="bg1"/>
                </a:solidFill>
              </a:rPr>
              <a:t>　严翔宇</a:t>
            </a:r>
          </a:p>
        </p:txBody>
      </p:sp>
    </p:spTree>
    <p:extLst>
      <p:ext uri="{BB962C8B-B14F-4D97-AF65-F5344CB8AC3E}">
        <p14:creationId xmlns:p14="http://schemas.microsoft.com/office/powerpoint/2010/main" val="1342880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36C98BF9-A657-4976-A2B3-F3E1F3266F9E}"/>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p:txBody>
      </p:sp>
      <p:sp>
        <p:nvSpPr>
          <p:cNvPr id="4" name="文本框 3">
            <a:extLst>
              <a:ext uri="{FF2B5EF4-FFF2-40B4-BE49-F238E27FC236}">
                <a16:creationId xmlns:a16="http://schemas.microsoft.com/office/drawing/2014/main" xmlns="" id="{A4748F28-7E41-4EF9-AFA0-602A7DBF2AA2}"/>
              </a:ext>
            </a:extLst>
          </p:cNvPr>
          <p:cNvSpPr txBox="1"/>
          <p:nvPr/>
        </p:nvSpPr>
        <p:spPr>
          <a:xfrm>
            <a:off x="757242" y="1364735"/>
            <a:ext cx="5824025" cy="523220"/>
          </a:xfrm>
          <a:prstGeom prst="rect">
            <a:avLst/>
          </a:prstGeom>
          <a:noFill/>
        </p:spPr>
        <p:txBody>
          <a:bodyPr wrap="square" rtlCol="0">
            <a:spAutoFit/>
          </a:bodyPr>
          <a:lstStyle/>
          <a:p>
            <a:r>
              <a:rPr lang="en-US" altLang="zh-CN" sz="2800" dirty="0">
                <a:latin typeface="+mn-ea"/>
              </a:rPr>
              <a:t>2.</a:t>
            </a:r>
            <a:r>
              <a:rPr lang="zh-CN" altLang="en-US" sz="2800" dirty="0">
                <a:latin typeface="+mn-ea"/>
              </a:rPr>
              <a:t>简述</a:t>
            </a:r>
            <a:r>
              <a:rPr lang="en-US" altLang="zh-CN" sz="2800" dirty="0">
                <a:latin typeface="+mn-ea"/>
              </a:rPr>
              <a:t>UML</a:t>
            </a:r>
            <a:r>
              <a:rPr lang="zh-CN" altLang="en-US" sz="2800" dirty="0">
                <a:latin typeface="+mn-ea"/>
              </a:rPr>
              <a:t>的特点？</a:t>
            </a:r>
            <a:endParaRPr lang="zh-SG" altLang="en-US" sz="2800" dirty="0">
              <a:latin typeface="+mn-ea"/>
            </a:endParaRPr>
          </a:p>
        </p:txBody>
      </p:sp>
      <p:sp>
        <p:nvSpPr>
          <p:cNvPr id="5" name="文本框 4">
            <a:extLst>
              <a:ext uri="{FF2B5EF4-FFF2-40B4-BE49-F238E27FC236}">
                <a16:creationId xmlns:a16="http://schemas.microsoft.com/office/drawing/2014/main" xmlns="" id="{2608D38F-1163-47A5-BA0B-99243F74CCDB}"/>
              </a:ext>
            </a:extLst>
          </p:cNvPr>
          <p:cNvSpPr txBox="1"/>
          <p:nvPr/>
        </p:nvSpPr>
        <p:spPr>
          <a:xfrm>
            <a:off x="757242" y="2468274"/>
            <a:ext cx="10466363" cy="2308324"/>
          </a:xfrm>
          <a:prstGeom prst="rect">
            <a:avLst/>
          </a:prstGeom>
          <a:noFill/>
        </p:spPr>
        <p:txBody>
          <a:bodyPr wrap="square" rtlCol="0">
            <a:spAutoFit/>
          </a:bodyPr>
          <a:lstStyle/>
          <a:p>
            <a:r>
              <a:rPr lang="zh-CN" altLang="zh-SG" sz="2400" dirty="0">
                <a:latin typeface="+mn-ea"/>
              </a:rPr>
              <a:t>特点：</a:t>
            </a:r>
            <a:endParaRPr lang="en-US" altLang="zh-CN" sz="2400" dirty="0">
              <a:latin typeface="+mn-ea"/>
            </a:endParaRPr>
          </a:p>
          <a:p>
            <a:r>
              <a:rPr lang="zh-CN" altLang="zh-SG" sz="2400" dirty="0">
                <a:latin typeface="+mn-ea"/>
              </a:rPr>
              <a:t>（</a:t>
            </a:r>
            <a:r>
              <a:rPr lang="en-US" altLang="zh-SG" sz="2400" dirty="0">
                <a:latin typeface="+mn-ea"/>
              </a:rPr>
              <a:t>1</a:t>
            </a:r>
            <a:r>
              <a:rPr lang="zh-CN" altLang="zh-SG" sz="2400" dirty="0">
                <a:latin typeface="+mn-ea"/>
              </a:rPr>
              <a:t>）有统一的标准，便于使用人员沟通。</a:t>
            </a:r>
          </a:p>
          <a:p>
            <a:r>
              <a:rPr lang="zh-CN" altLang="zh-SG" sz="2400" dirty="0">
                <a:latin typeface="+mn-ea"/>
              </a:rPr>
              <a:t>（</a:t>
            </a:r>
            <a:r>
              <a:rPr lang="en-US" altLang="zh-SG" sz="2400" dirty="0">
                <a:latin typeface="+mn-ea"/>
              </a:rPr>
              <a:t>2</a:t>
            </a:r>
            <a:r>
              <a:rPr lang="zh-CN" altLang="zh-SG" sz="2400" dirty="0">
                <a:latin typeface="+mn-ea"/>
              </a:rPr>
              <a:t>）是一种面向对象的建模语言。</a:t>
            </a:r>
          </a:p>
          <a:p>
            <a:r>
              <a:rPr lang="zh-CN" altLang="zh-SG" sz="2400" dirty="0">
                <a:latin typeface="+mn-ea"/>
              </a:rPr>
              <a:t>（</a:t>
            </a:r>
            <a:r>
              <a:rPr lang="en-US" altLang="zh-SG" sz="2400" dirty="0">
                <a:latin typeface="+mn-ea"/>
              </a:rPr>
              <a:t>3</a:t>
            </a:r>
            <a:r>
              <a:rPr lang="zh-CN" altLang="zh-SG" sz="2400" dirty="0">
                <a:latin typeface="+mn-ea"/>
              </a:rPr>
              <a:t>）可视化，表示能力强大，提供了扩展机制。</a:t>
            </a:r>
          </a:p>
          <a:p>
            <a:r>
              <a:rPr lang="zh-CN" altLang="zh-SG" sz="2400" dirty="0">
                <a:latin typeface="+mn-ea"/>
              </a:rPr>
              <a:t>（</a:t>
            </a:r>
            <a:r>
              <a:rPr lang="en-US" altLang="zh-SG" sz="2400" dirty="0">
                <a:latin typeface="+mn-ea"/>
              </a:rPr>
              <a:t>4</a:t>
            </a:r>
            <a:r>
              <a:rPr lang="zh-CN" altLang="zh-SG" sz="2400" dirty="0">
                <a:latin typeface="+mn-ea"/>
              </a:rPr>
              <a:t>）容易使用。</a:t>
            </a:r>
          </a:p>
          <a:p>
            <a:endParaRPr lang="zh-SG" altLang="en-US" sz="2400" dirty="0">
              <a:latin typeface="+mn-ea"/>
            </a:endParaRPr>
          </a:p>
        </p:txBody>
      </p:sp>
    </p:spTree>
    <p:extLst>
      <p:ext uri="{BB962C8B-B14F-4D97-AF65-F5344CB8AC3E}">
        <p14:creationId xmlns:p14="http://schemas.microsoft.com/office/powerpoint/2010/main" val="9307453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1.3 UML</a:t>
            </a:r>
            <a:r>
              <a:rPr lang="zh-CN" altLang="en-US" dirty="0"/>
              <a:t>的特点</a:t>
            </a:r>
          </a:p>
        </p:txBody>
      </p:sp>
      <p:sp>
        <p:nvSpPr>
          <p:cNvPr id="3" name="文本框 2"/>
          <p:cNvSpPr txBox="1"/>
          <p:nvPr/>
        </p:nvSpPr>
        <p:spPr>
          <a:xfrm>
            <a:off x="340506" y="1996630"/>
            <a:ext cx="1415768" cy="830995"/>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主要特点</a:t>
            </a:r>
            <a:endPar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defRPr/>
            </a:pPr>
            <a:endPar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340503" y="2549329"/>
            <a:ext cx="4136571"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统一了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Booch</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OMT</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OOSE</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等方法中的基本概念和符号。</a:t>
            </a:r>
          </a:p>
        </p:txBody>
      </p:sp>
      <p:sp>
        <p:nvSpPr>
          <p:cNvPr id="7" name="矩形 6"/>
          <p:cNvSpPr/>
          <p:nvPr/>
        </p:nvSpPr>
        <p:spPr>
          <a:xfrm>
            <a:off x="340504" y="3243701"/>
            <a:ext cx="4136571" cy="345092"/>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吸取了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领域和非</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方法的影响。</a:t>
            </a:r>
          </a:p>
        </p:txBody>
      </p:sp>
      <p:sp>
        <p:nvSpPr>
          <p:cNvPr id="8" name="矩形 7"/>
          <p:cNvSpPr/>
          <p:nvPr/>
        </p:nvSpPr>
        <p:spPr>
          <a:xfrm>
            <a:off x="340504" y="3727198"/>
            <a:ext cx="4136571" cy="905246"/>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演变过程中提出的新概念：</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模板、职责、扩展机制、线程、过程、分布式、并发、模式、合作、活动图</a:t>
            </a:r>
          </a:p>
        </p:txBody>
      </p:sp>
      <p:sp>
        <p:nvSpPr>
          <p:cNvPr id="11" name="文本框 10"/>
          <p:cNvSpPr txBox="1"/>
          <p:nvPr/>
        </p:nvSpPr>
        <p:spPr>
          <a:xfrm>
            <a:off x="340506" y="4842576"/>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组成要素</a:t>
            </a:r>
          </a:p>
        </p:txBody>
      </p:sp>
      <p:sp>
        <p:nvSpPr>
          <p:cNvPr id="12" name="矩形 11"/>
          <p:cNvSpPr/>
          <p:nvPr/>
        </p:nvSpPr>
        <p:spPr>
          <a:xfrm>
            <a:off x="340503" y="5514371"/>
            <a:ext cx="4136571" cy="905246"/>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的基本构造块</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支配这些构造块如何放置在一起的规则</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运用于整个语言的公用机制</a:t>
            </a:r>
          </a:p>
        </p:txBody>
      </p:sp>
    </p:spTree>
    <p:extLst>
      <p:ext uri="{BB962C8B-B14F-4D97-AF65-F5344CB8AC3E}">
        <p14:creationId xmlns:p14="http://schemas.microsoft.com/office/powerpoint/2010/main" val="2163979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5939232" y="1843510"/>
            <a:ext cx="2994727"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rPr>
              <a:t>UML</a:t>
            </a:r>
            <a:r>
              <a:rPr kumimoji="1" lang="zh-CN" altLang="en-US" sz="4400" b="1" dirty="0">
                <a:solidFill>
                  <a:srgbClr val="FFFFFF"/>
                </a:solidFill>
                <a:latin typeface="Century Gothic"/>
              </a:rPr>
              <a:t>的结构</a:t>
            </a:r>
            <a:endParaRPr kumimoji="1" lang="en-US" altLang="zh-CN" sz="4400" b="1" dirty="0">
              <a:solidFill>
                <a:srgbClr val="FFFFFF"/>
              </a:solidFill>
              <a:latin typeface="Century Gothic"/>
            </a:endParaRPr>
          </a:p>
        </p:txBody>
      </p:sp>
      <p:sp>
        <p:nvSpPr>
          <p:cNvPr id="6" name="文本框 5"/>
          <p:cNvSpPr txBox="1"/>
          <p:nvPr/>
        </p:nvSpPr>
        <p:spPr>
          <a:xfrm>
            <a:off x="5922756" y="3448050"/>
            <a:ext cx="4859544" cy="905248"/>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UML</a:t>
            </a:r>
            <a:r>
              <a:rPr lang="zh-CN" altLang="en-US" sz="1400" dirty="0">
                <a:solidFill>
                  <a:schemeClr val="bg1"/>
                </a:solidFill>
                <a:latin typeface="微软雅黑" panose="020B0503020204020204" pitchFamily="34" charset="-122"/>
                <a:ea typeface="微软雅黑" panose="020B0503020204020204" pitchFamily="34" charset="-122"/>
              </a:rPr>
              <a:t>的组成主要有事物、图和关系。事物（对模型中最具有代表性的成分的抽象中重要的组成部分）关系（把事物结合在一起）图（很多有相互关系的事物的组）</a:t>
            </a:r>
          </a:p>
        </p:txBody>
      </p:sp>
    </p:spTree>
    <p:extLst>
      <p:ext uri="{BB962C8B-B14F-4D97-AF65-F5344CB8AC3E}">
        <p14:creationId xmlns:p14="http://schemas.microsoft.com/office/powerpoint/2010/main" val="39063560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pPr algn="ctr"/>
            <a:r>
              <a:rPr kumimoji="1" lang="en-US" altLang="zh-CN" dirty="0">
                <a:latin typeface="Century Gothic"/>
              </a:rPr>
              <a:t>2.1 UML</a:t>
            </a:r>
            <a:r>
              <a:rPr kumimoji="1" lang="zh-CN" altLang="en-US" dirty="0">
                <a:latin typeface="Century Gothic"/>
              </a:rPr>
              <a:t>中的事物</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989982" y="558165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951882" y="415290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75982" y="415290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237882" y="558165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104782" y="558165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04782" y="558165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971682" y="415290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257682" y="415290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构件事物</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行为事物</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分组事物</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注释事物</a:t>
            </a:r>
          </a:p>
        </p:txBody>
      </p:sp>
      <p:sp>
        <p:nvSpPr>
          <p:cNvPr id="29" name="文本框 28"/>
          <p:cNvSpPr txBox="1"/>
          <p:nvPr/>
        </p:nvSpPr>
        <p:spPr>
          <a:xfrm>
            <a:off x="885923" y="2997894"/>
            <a:ext cx="2201172" cy="625171"/>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模型的静态部分，描述概念或物理元素。</a:t>
            </a:r>
          </a:p>
        </p:txBody>
      </p:sp>
      <p:sp>
        <p:nvSpPr>
          <p:cNvPr id="30" name="文本框 29"/>
          <p:cNvSpPr txBox="1"/>
          <p:nvPr/>
        </p:nvSpPr>
        <p:spPr>
          <a:xfrm>
            <a:off x="3128514"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模型图的动态部分，描述跨越空间和时间的行为。</a:t>
            </a:r>
          </a:p>
        </p:txBody>
      </p:sp>
      <p:sp>
        <p:nvSpPr>
          <p:cNvPr id="31" name="文本框 30"/>
          <p:cNvSpPr txBox="1"/>
          <p:nvPr/>
        </p:nvSpPr>
        <p:spPr>
          <a:xfrm>
            <a:off x="6824214" y="2997894"/>
            <a:ext cx="2201172" cy="1185324"/>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模型图的组织部分，描述事物的组织结构，主要由包（</a:t>
            </a:r>
            <a:r>
              <a:rPr lang="en-US" altLang="zh-CN" sz="1400" dirty="0">
                <a:latin typeface="微软雅黑" panose="020B0503020204020204" pitchFamily="34" charset="-122"/>
                <a:ea typeface="微软雅黑" panose="020B0503020204020204" pitchFamily="34" charset="-122"/>
              </a:rPr>
              <a:t>package</a:t>
            </a:r>
            <a:r>
              <a:rPr lang="zh-CN" altLang="en-US" sz="1400" dirty="0">
                <a:latin typeface="微软雅黑" panose="020B0503020204020204" pitchFamily="34" charset="-122"/>
                <a:ea typeface="微软雅黑" panose="020B0503020204020204" pitchFamily="34" charset="-122"/>
              </a:rPr>
              <a:t>）来实现。</a:t>
            </a:r>
          </a:p>
        </p:txBody>
      </p:sp>
      <p:sp>
        <p:nvSpPr>
          <p:cNvPr id="32" name="文本框 31"/>
          <p:cNvSpPr txBox="1"/>
          <p:nvPr/>
        </p:nvSpPr>
        <p:spPr>
          <a:xfrm>
            <a:off x="9167989"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模型的解释部分，用来对模型中的元素进行说明。</a:t>
            </a:r>
          </a:p>
        </p:txBody>
      </p:sp>
    </p:spTree>
    <p:extLst>
      <p:ext uri="{BB962C8B-B14F-4D97-AF65-F5344CB8AC3E}">
        <p14:creationId xmlns:p14="http://schemas.microsoft.com/office/powerpoint/2010/main" val="16502065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rot="16200000">
            <a:off x="1481275" y="190147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rot="16200000">
            <a:off x="7691009" y="1911004"/>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16200000">
            <a:off x="2240144" y="3285478"/>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08590" y="2426606"/>
            <a:ext cx="873168" cy="461665"/>
          </a:xfrm>
          <a:prstGeom prst="rect">
            <a:avLst/>
          </a:prstGeom>
          <a:noFill/>
        </p:spPr>
        <p:txBody>
          <a:bodyPr wrap="square" rtlCol="0">
            <a:spAutoFit/>
          </a:bodyPr>
          <a:lstStyle/>
          <a:p>
            <a:pPr algn="ctr"/>
            <a:r>
              <a:rPr lang="zh-CN" altLang="en-US" sz="2400" b="1" dirty="0"/>
              <a:t>类</a:t>
            </a:r>
          </a:p>
        </p:txBody>
      </p:sp>
      <p:sp>
        <p:nvSpPr>
          <p:cNvPr id="11" name="文本框 10"/>
          <p:cNvSpPr txBox="1"/>
          <p:nvPr/>
        </p:nvSpPr>
        <p:spPr>
          <a:xfrm>
            <a:off x="2570506" y="3823041"/>
            <a:ext cx="1147589" cy="461665"/>
          </a:xfrm>
          <a:prstGeom prst="rect">
            <a:avLst/>
          </a:prstGeom>
          <a:noFill/>
        </p:spPr>
        <p:txBody>
          <a:bodyPr wrap="square" rtlCol="0">
            <a:spAutoFit/>
          </a:bodyPr>
          <a:lstStyle/>
          <a:p>
            <a:pPr algn="ctr"/>
            <a:r>
              <a:rPr lang="zh-CN" altLang="en-US" sz="2400" b="1" dirty="0"/>
              <a:t>接口</a:t>
            </a:r>
          </a:p>
        </p:txBody>
      </p:sp>
      <p:sp>
        <p:nvSpPr>
          <p:cNvPr id="14" name="文本框 13"/>
          <p:cNvSpPr txBox="1"/>
          <p:nvPr/>
        </p:nvSpPr>
        <p:spPr>
          <a:xfrm>
            <a:off x="4242351" y="3814158"/>
            <a:ext cx="873168" cy="461665"/>
          </a:xfrm>
          <a:prstGeom prst="rect">
            <a:avLst/>
          </a:prstGeom>
          <a:noFill/>
        </p:spPr>
        <p:txBody>
          <a:bodyPr wrap="square" rtlCol="0">
            <a:spAutoFit/>
          </a:bodyPr>
          <a:lstStyle/>
          <a:p>
            <a:pPr algn="ctr"/>
            <a:r>
              <a:rPr lang="zh-CN" altLang="en-US" sz="2400" b="1" dirty="0"/>
              <a:t>协作</a:t>
            </a:r>
          </a:p>
        </p:txBody>
      </p:sp>
      <p:sp>
        <p:nvSpPr>
          <p:cNvPr id="15" name="文本框 14"/>
          <p:cNvSpPr txBox="1"/>
          <p:nvPr/>
        </p:nvSpPr>
        <p:spPr>
          <a:xfrm>
            <a:off x="6441852" y="2426607"/>
            <a:ext cx="1147589" cy="461665"/>
          </a:xfrm>
          <a:prstGeom prst="rect">
            <a:avLst/>
          </a:prstGeom>
          <a:noFill/>
        </p:spPr>
        <p:txBody>
          <a:bodyPr wrap="square" rtlCol="0">
            <a:spAutoFit/>
          </a:bodyPr>
          <a:lstStyle/>
          <a:p>
            <a:pPr algn="ctr"/>
            <a:r>
              <a:rPr lang="zh-CN" altLang="en-US" sz="2400" b="1" dirty="0"/>
              <a:t>主动类</a:t>
            </a:r>
          </a:p>
        </p:txBody>
      </p:sp>
      <p:sp>
        <p:nvSpPr>
          <p:cNvPr id="17" name="文本框 16"/>
          <p:cNvSpPr txBox="1"/>
          <p:nvPr/>
        </p:nvSpPr>
        <p:spPr>
          <a:xfrm>
            <a:off x="8155341" y="2426606"/>
            <a:ext cx="873168" cy="461665"/>
          </a:xfrm>
          <a:prstGeom prst="rect">
            <a:avLst/>
          </a:prstGeom>
          <a:noFill/>
        </p:spPr>
        <p:txBody>
          <a:bodyPr wrap="square" rtlCol="0">
            <a:spAutoFit/>
          </a:bodyPr>
          <a:lstStyle/>
          <a:p>
            <a:pPr algn="ctr"/>
            <a:r>
              <a:rPr lang="zh-CN" altLang="en-US" sz="2400" b="1" dirty="0"/>
              <a:t>组件</a:t>
            </a:r>
          </a:p>
        </p:txBody>
      </p:sp>
      <p:sp>
        <p:nvSpPr>
          <p:cNvPr id="19" name="文本框 18"/>
          <p:cNvSpPr txBox="1"/>
          <p:nvPr/>
        </p:nvSpPr>
        <p:spPr>
          <a:xfrm>
            <a:off x="4880587" y="2430159"/>
            <a:ext cx="1147589" cy="461665"/>
          </a:xfrm>
          <a:prstGeom prst="rect">
            <a:avLst/>
          </a:prstGeom>
          <a:noFill/>
        </p:spPr>
        <p:txBody>
          <a:bodyPr wrap="square" rtlCol="0">
            <a:spAutoFit/>
          </a:bodyPr>
          <a:lstStyle/>
          <a:p>
            <a:pPr algn="ctr"/>
            <a:r>
              <a:rPr lang="zh-CN" altLang="en-US" sz="2400" b="1" dirty="0"/>
              <a:t>用况</a:t>
            </a:r>
          </a:p>
        </p:txBody>
      </p:sp>
      <p:sp>
        <p:nvSpPr>
          <p:cNvPr id="20" name="六边形 19"/>
          <p:cNvSpPr/>
          <p:nvPr/>
        </p:nvSpPr>
        <p:spPr>
          <a:xfrm rot="16200000">
            <a:off x="848689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构件事物</a:t>
            </a:r>
          </a:p>
        </p:txBody>
      </p:sp>
      <p:sp>
        <p:nvSpPr>
          <p:cNvPr id="22" name="文本框 21"/>
          <p:cNvSpPr txBox="1"/>
          <p:nvPr/>
        </p:nvSpPr>
        <p:spPr>
          <a:xfrm>
            <a:off x="8915296" y="3859164"/>
            <a:ext cx="873168" cy="461665"/>
          </a:xfrm>
          <a:prstGeom prst="rect">
            <a:avLst/>
          </a:prstGeom>
          <a:noFill/>
        </p:spPr>
        <p:txBody>
          <a:bodyPr wrap="square" rtlCol="0">
            <a:spAutoFit/>
          </a:bodyPr>
          <a:lstStyle/>
          <a:p>
            <a:pPr algn="ctr"/>
            <a:r>
              <a:rPr lang="zh-CN" altLang="en-US" sz="2400" b="1" dirty="0"/>
              <a:t>制品</a:t>
            </a:r>
          </a:p>
        </p:txBody>
      </p:sp>
      <p:sp>
        <p:nvSpPr>
          <p:cNvPr id="23" name="六边形 22"/>
          <p:cNvSpPr/>
          <p:nvPr/>
        </p:nvSpPr>
        <p:spPr>
          <a:xfrm rot="16200000">
            <a:off x="9288206" y="4659952"/>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734573" y="5207039"/>
            <a:ext cx="873168" cy="461665"/>
          </a:xfrm>
          <a:prstGeom prst="rect">
            <a:avLst/>
          </a:prstGeom>
          <a:noFill/>
        </p:spPr>
        <p:txBody>
          <a:bodyPr wrap="square" rtlCol="0">
            <a:spAutoFit/>
          </a:bodyPr>
          <a:lstStyle/>
          <a:p>
            <a:pPr algn="ctr"/>
            <a:r>
              <a:rPr lang="zh-CN" altLang="en-US" sz="2400" b="1" dirty="0"/>
              <a:t>结点</a:t>
            </a:r>
          </a:p>
        </p:txBody>
      </p:sp>
    </p:spTree>
    <p:extLst>
      <p:ext uri="{BB962C8B-B14F-4D97-AF65-F5344CB8AC3E}">
        <p14:creationId xmlns:p14="http://schemas.microsoft.com/office/powerpoint/2010/main" val="9931868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B55072AE-CF74-47B6-8ABF-6B2029178CEC}"/>
              </a:ext>
            </a:extLst>
          </p:cNvPr>
          <p:cNvSpPr/>
          <p:nvPr/>
        </p:nvSpPr>
        <p:spPr>
          <a:xfrm>
            <a:off x="0" y="4763398"/>
            <a:ext cx="12192000" cy="20946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类（</a:t>
            </a:r>
            <a:r>
              <a:rPr lang="en-US" altLang="zh-CN" dirty="0"/>
              <a:t>class</a:t>
            </a:r>
            <a:r>
              <a:rPr lang="zh-CN" altLang="en-US" dirty="0"/>
              <a:t>）</a:t>
            </a:r>
          </a:p>
        </p:txBody>
      </p:sp>
      <p:sp>
        <p:nvSpPr>
          <p:cNvPr id="5" name="文本框 4"/>
          <p:cNvSpPr txBox="1"/>
          <p:nvPr/>
        </p:nvSpPr>
        <p:spPr>
          <a:xfrm>
            <a:off x="1016211" y="4763399"/>
            <a:ext cx="9715405"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类是对一组具有相同属性、操作、关系和语义的对象的描述。类定义聊了一组有着状态和行为的对象。其中，属性和关联用来描述状态。属性通常用没有身份的数据值表示。关联则用有身份的对象之间的关系表示。行为由操作来描述，方法是操作的实现。</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540" y="1327084"/>
            <a:ext cx="1646237" cy="299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079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36167DA1-AB74-42E0-9B79-A7C18739EC70}"/>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接口（</a:t>
            </a:r>
            <a:r>
              <a:rPr lang="en-US" altLang="zh-CN" dirty="0"/>
              <a:t>interface</a:t>
            </a:r>
            <a:r>
              <a:rPr lang="zh-CN" altLang="en-US" dirty="0"/>
              <a:t>）</a:t>
            </a:r>
          </a:p>
          <a:p>
            <a:endParaRPr lang="zh-CN" altLang="en-US" dirty="0"/>
          </a:p>
        </p:txBody>
      </p:sp>
      <p:sp>
        <p:nvSpPr>
          <p:cNvPr id="4" name="文本框 3"/>
          <p:cNvSpPr txBox="1"/>
          <p:nvPr/>
        </p:nvSpPr>
        <p:spPr>
          <a:xfrm>
            <a:off x="2149655" y="4992440"/>
            <a:ext cx="7448522"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接口描述了一个类或构件的一个服务的操作集，接口仅仅是定义了一组操作的规范，它并没有给出这组操作的具体实现。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818" y="1250450"/>
            <a:ext cx="6730196" cy="325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080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5D01F4DC-E7D0-4E44-837C-C891658B119A}"/>
              </a:ext>
            </a:extLst>
          </p:cNvPr>
          <p:cNvSpPr/>
          <p:nvPr/>
        </p:nvSpPr>
        <p:spPr>
          <a:xfrm>
            <a:off x="0" y="4785986"/>
            <a:ext cx="12192000" cy="207201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协作（</a:t>
            </a:r>
            <a:r>
              <a:rPr lang="en-US" altLang="zh-CN" dirty="0"/>
              <a:t>collaboration</a:t>
            </a:r>
            <a:r>
              <a:rPr lang="zh-CN" altLang="en-US" dirty="0"/>
              <a:t>）</a:t>
            </a:r>
          </a:p>
          <a:p>
            <a:endParaRPr lang="zh-CN" altLang="en-US" dirty="0"/>
          </a:p>
        </p:txBody>
      </p:sp>
      <p:sp>
        <p:nvSpPr>
          <p:cNvPr id="5" name="文本框 4"/>
          <p:cNvSpPr txBox="1"/>
          <p:nvPr/>
        </p:nvSpPr>
        <p:spPr>
          <a:xfrm>
            <a:off x="1718249" y="4785986"/>
            <a:ext cx="8755501"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协作定义了一个交互，它是由一组共同工作以提供某协作的角色和其他元素构成的群体，这些协作行为大于所有元素的各行为的总和。因此，协作有结构、行为和维度。一个给定的类可以参与几个协作。</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345" y="1828209"/>
            <a:ext cx="4296017" cy="198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8455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57ABC0E6-74CC-4849-9291-089208AE94B7}"/>
              </a:ext>
            </a:extLst>
          </p:cNvPr>
          <p:cNvSpPr/>
          <p:nvPr/>
        </p:nvSpPr>
        <p:spPr>
          <a:xfrm>
            <a:off x="0" y="4944688"/>
            <a:ext cx="12192000" cy="19133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494306" cy="362404"/>
          </a:xfrm>
        </p:spPr>
        <p:txBody>
          <a:bodyPr/>
          <a:lstStyle/>
          <a:p>
            <a:pPr algn="ctr"/>
            <a:r>
              <a:rPr lang="zh-CN" altLang="en-US" dirty="0"/>
              <a:t>构件事物</a:t>
            </a:r>
            <a:r>
              <a:rPr lang="en-US" altLang="zh-CN" dirty="0"/>
              <a:t>.</a:t>
            </a:r>
            <a:r>
              <a:rPr lang="zh-CN" altLang="en-US" dirty="0"/>
              <a:t>用况</a:t>
            </a:r>
            <a:r>
              <a:rPr lang="en-US" altLang="zh-CN" dirty="0"/>
              <a:t>/</a:t>
            </a:r>
            <a:r>
              <a:rPr lang="zh-CN" altLang="en-US" dirty="0"/>
              <a:t>用例（</a:t>
            </a:r>
            <a:r>
              <a:rPr lang="en-US" altLang="zh-CN" dirty="0"/>
              <a:t>use case</a:t>
            </a:r>
            <a:r>
              <a:rPr lang="zh-CN" altLang="en-US" dirty="0"/>
              <a:t>）</a:t>
            </a:r>
          </a:p>
          <a:p>
            <a:pPr algn="ctr"/>
            <a:endParaRPr lang="zh-CN" altLang="en-US" dirty="0"/>
          </a:p>
        </p:txBody>
      </p:sp>
      <p:sp>
        <p:nvSpPr>
          <p:cNvPr id="5" name="文本框 4"/>
          <p:cNvSpPr txBox="1"/>
          <p:nvPr/>
        </p:nvSpPr>
        <p:spPr>
          <a:xfrm>
            <a:off x="2518599" y="4944688"/>
            <a:ext cx="6710631"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用例是对一组动作序列的描述，系统执行这些动作将产生一个对特定的参与者有价值且可观察的结果。</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819" y="1530086"/>
            <a:ext cx="4755558" cy="218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795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7E011983-8FFC-4339-9A9C-C7CC6B3FEB96}"/>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3" name="AutoShape 2" descr="https://img-blog.csdn.net/20160416215530072?watermark/2/text/aHR0cDovL2Jsb2cuY3Nkbi5uZXQv/font/5a6L5L2T/fontsize/400/fill/I0JBQkFCMA==/dissolve/70/gravity/Cente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zh-CN" altLang="en-US" dirty="0"/>
              <a:t>构件事物</a:t>
            </a:r>
            <a:r>
              <a:rPr lang="en-US" altLang="zh-CN" dirty="0"/>
              <a:t>.</a:t>
            </a:r>
            <a:r>
              <a:rPr lang="zh-CN" altLang="en-US" dirty="0"/>
              <a:t>主动类（</a:t>
            </a:r>
            <a:r>
              <a:rPr lang="en-US" altLang="zh-CN" dirty="0"/>
              <a:t>active class</a:t>
            </a:r>
            <a:r>
              <a:rPr lang="zh-CN" altLang="en-US" dirty="0"/>
              <a:t>）</a:t>
            </a:r>
          </a:p>
          <a:p>
            <a:endParaRPr lang="zh-CN" altLang="en-US" dirty="0"/>
          </a:p>
        </p:txBody>
      </p:sp>
      <p:sp>
        <p:nvSpPr>
          <p:cNvPr id="4" name="文本框 3"/>
          <p:cNvSpPr txBox="1"/>
          <p:nvPr/>
        </p:nvSpPr>
        <p:spPr>
          <a:xfrm>
            <a:off x="2982832" y="5034325"/>
            <a:ext cx="5782163"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主动类是这样的一种类，其对象至少拥有一个进程或线程，因此它能气动控制活动。</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844" y="1552117"/>
            <a:ext cx="2301875"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7515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2130339" y="263002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初步认识</a:t>
            </a:r>
            <a:r>
              <a:rPr lang="en-US" altLang="zh-CN" sz="2400" b="1" dirty="0">
                <a:solidFill>
                  <a:schemeClr val="bg1"/>
                </a:solidFill>
                <a:latin typeface="微软雅黑" panose="020B0503020204020204" pitchFamily="34" charset="-122"/>
                <a:ea typeface="微软雅黑" panose="020B0503020204020204" pitchFamily="34" charset="-122"/>
              </a:rPr>
              <a:t>UML</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8031370" y="2630022"/>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的结构</a:t>
            </a:r>
          </a:p>
        </p:txBody>
      </p:sp>
      <p:sp>
        <p:nvSpPr>
          <p:cNvPr id="7" name="椭圆 6"/>
          <p:cNvSpPr/>
          <p:nvPr/>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8031370"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的图</a:t>
            </a:r>
          </a:p>
        </p:txBody>
      </p:sp>
      <p:sp>
        <p:nvSpPr>
          <p:cNvPr id="9" name="椭圆 8"/>
          <p:cNvSpPr/>
          <p:nvPr/>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2130339"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的视图</a:t>
            </a:r>
          </a:p>
        </p:txBody>
      </p:sp>
    </p:spTree>
    <p:extLst>
      <p:ext uri="{BB962C8B-B14F-4D97-AF65-F5344CB8AC3E}">
        <p14:creationId xmlns:p14="http://schemas.microsoft.com/office/powerpoint/2010/main" val="626835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36BDCEEC-D7E7-4CDA-ABCA-B0B5461100DA}"/>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构件（</a:t>
            </a:r>
            <a:r>
              <a:rPr lang="en-US" altLang="zh-CN" dirty="0"/>
              <a:t>component</a:t>
            </a:r>
            <a:r>
              <a:rPr lang="zh-CN" altLang="en-US" dirty="0"/>
              <a:t>）</a:t>
            </a:r>
          </a:p>
          <a:p>
            <a:pPr algn="ctr"/>
            <a:endParaRPr lang="zh-CN" altLang="en-US" dirty="0"/>
          </a:p>
        </p:txBody>
      </p:sp>
      <p:sp>
        <p:nvSpPr>
          <p:cNvPr id="4" name="文本框 3"/>
          <p:cNvSpPr txBox="1"/>
          <p:nvPr/>
        </p:nvSpPr>
        <p:spPr>
          <a:xfrm>
            <a:off x="2806988" y="5062660"/>
            <a:ext cx="6133855"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构件是系统中物理的、可替代的部件，它遵循且提供一组接口的实现。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894" y="1650786"/>
            <a:ext cx="2714568" cy="202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978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DC3B2EA5-7CE4-4A65-80AB-5055B2DED80D}"/>
              </a:ext>
            </a:extLst>
          </p:cNvPr>
          <p:cNvSpPr/>
          <p:nvPr/>
        </p:nvSpPr>
        <p:spPr>
          <a:xfrm>
            <a:off x="0" y="4887461"/>
            <a:ext cx="12192000" cy="19705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制品（</a:t>
            </a:r>
            <a:r>
              <a:rPr lang="en-US" altLang="zh-CN" dirty="0"/>
              <a:t>artifact</a:t>
            </a:r>
            <a:r>
              <a:rPr lang="zh-CN" altLang="en-US" dirty="0"/>
              <a:t>）</a:t>
            </a:r>
          </a:p>
          <a:p>
            <a:pPr algn="ctr"/>
            <a:endParaRPr lang="zh-CN" altLang="en-US" dirty="0"/>
          </a:p>
          <a:p>
            <a:pPr algn="ctr"/>
            <a:endParaRPr lang="zh-CN" altLang="en-US" dirty="0"/>
          </a:p>
        </p:txBody>
      </p:sp>
      <p:sp>
        <p:nvSpPr>
          <p:cNvPr id="4" name="文本框 3"/>
          <p:cNvSpPr txBox="1"/>
          <p:nvPr/>
        </p:nvSpPr>
        <p:spPr>
          <a:xfrm>
            <a:off x="1331184" y="4887461"/>
            <a:ext cx="9085465"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制品是系统中物理的而且可替换的部件，它包括物理信息（“比特”）。在一个系统中，会遇到不同类型的部署制品，如源代码文件、可执行程序和脚本。制品通常代表对源码信息或运行时信息的物理打包。</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912" y="1520236"/>
            <a:ext cx="3610007" cy="244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479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01DF2E4D-0F36-4D4C-832C-37D7038C5C17}"/>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结点（</a:t>
            </a:r>
            <a:r>
              <a:rPr lang="en-US" altLang="zh-CN" dirty="0"/>
              <a:t>node</a:t>
            </a:r>
            <a:r>
              <a:rPr lang="zh-CN" altLang="en-US" dirty="0"/>
              <a:t>）</a:t>
            </a:r>
          </a:p>
          <a:p>
            <a:pPr algn="ctr"/>
            <a:endParaRPr lang="zh-CN" altLang="en-US" dirty="0"/>
          </a:p>
          <a:p>
            <a:pPr algn="ctr"/>
            <a:endParaRPr lang="zh-CN" altLang="en-US" dirty="0"/>
          </a:p>
          <a:p>
            <a:pPr algn="ctr"/>
            <a:endParaRPr lang="zh-CN" altLang="en-US" dirty="0"/>
          </a:p>
        </p:txBody>
      </p:sp>
      <p:sp>
        <p:nvSpPr>
          <p:cNvPr id="5" name="文本框 4"/>
          <p:cNvSpPr txBox="1"/>
          <p:nvPr/>
        </p:nvSpPr>
        <p:spPr>
          <a:xfrm>
            <a:off x="1636370" y="4992440"/>
            <a:ext cx="8919259"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节点是在运行时存在的物理元素，它表示了一种可计算的资源，它通常至少有一记忆能力处理能力。一个构件集可以驻留在一个节点内，也可以从一个节点迁移到另一个节点。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525" y="1279525"/>
            <a:ext cx="3158224" cy="338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1803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242351" y="3832563"/>
            <a:ext cx="873168" cy="461665"/>
          </a:xfrm>
          <a:prstGeom prst="rect">
            <a:avLst/>
          </a:prstGeom>
          <a:noFill/>
        </p:spPr>
        <p:txBody>
          <a:bodyPr wrap="square" rtlCol="0">
            <a:spAutoFit/>
          </a:bodyPr>
          <a:lstStyle/>
          <a:p>
            <a:pPr algn="ctr"/>
            <a:r>
              <a:rPr lang="zh-CN" altLang="en-US" sz="2400" b="1" dirty="0"/>
              <a:t>交互</a:t>
            </a:r>
          </a:p>
        </p:txBody>
      </p:sp>
      <p:sp>
        <p:nvSpPr>
          <p:cNvPr id="15" name="文本框 14"/>
          <p:cNvSpPr txBox="1"/>
          <p:nvPr/>
        </p:nvSpPr>
        <p:spPr>
          <a:xfrm>
            <a:off x="6438900" y="2435282"/>
            <a:ext cx="1147589" cy="461665"/>
          </a:xfrm>
          <a:prstGeom prst="rect">
            <a:avLst/>
          </a:prstGeom>
          <a:noFill/>
        </p:spPr>
        <p:txBody>
          <a:bodyPr wrap="square" rtlCol="0">
            <a:spAutoFit/>
          </a:bodyPr>
          <a:lstStyle/>
          <a:p>
            <a:pPr algn="ctr"/>
            <a:r>
              <a:rPr lang="zh-CN" altLang="en-US" sz="2400" b="1" dirty="0"/>
              <a:t>活动</a:t>
            </a:r>
          </a:p>
        </p:txBody>
      </p:sp>
      <p:sp>
        <p:nvSpPr>
          <p:cNvPr id="19" name="文本框 18"/>
          <p:cNvSpPr txBox="1"/>
          <p:nvPr/>
        </p:nvSpPr>
        <p:spPr>
          <a:xfrm>
            <a:off x="4883060" y="2448564"/>
            <a:ext cx="1147589" cy="461665"/>
          </a:xfrm>
          <a:prstGeom prst="rect">
            <a:avLst/>
          </a:prstGeom>
          <a:noFill/>
        </p:spPr>
        <p:txBody>
          <a:bodyPr wrap="square" rtlCol="0">
            <a:spAutoFit/>
          </a:bodyPr>
          <a:lstStyle/>
          <a:p>
            <a:r>
              <a:rPr lang="zh-CN" altLang="en-US" sz="2400" b="1" dirty="0"/>
              <a:t>状态机</a:t>
            </a:r>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行为事物</a:t>
            </a:r>
          </a:p>
        </p:txBody>
      </p:sp>
    </p:spTree>
    <p:extLst>
      <p:ext uri="{BB962C8B-B14F-4D97-AF65-F5344CB8AC3E}">
        <p14:creationId xmlns:p14="http://schemas.microsoft.com/office/powerpoint/2010/main" val="29695026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0626DAF1-FB05-4F51-A67E-7435762804CB}"/>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行为事物</a:t>
            </a:r>
            <a:r>
              <a:rPr lang="en-US" altLang="zh-CN" dirty="0"/>
              <a:t>.</a:t>
            </a:r>
            <a:r>
              <a:rPr lang="zh-CN" altLang="en-US" dirty="0"/>
              <a:t>交互（</a:t>
            </a:r>
            <a:r>
              <a:rPr lang="en-US" altLang="zh-CN" dirty="0"/>
              <a:t>interaction</a:t>
            </a:r>
            <a:r>
              <a:rPr lang="zh-CN" altLang="en-US" dirty="0"/>
              <a:t>）</a:t>
            </a:r>
          </a:p>
          <a:p>
            <a:pPr algn="ctr"/>
            <a:endParaRPr lang="zh-CN" altLang="en-US" dirty="0"/>
          </a:p>
        </p:txBody>
      </p:sp>
      <p:sp>
        <p:nvSpPr>
          <p:cNvPr id="4" name="文本框 3"/>
          <p:cNvSpPr txBox="1"/>
          <p:nvPr/>
        </p:nvSpPr>
        <p:spPr>
          <a:xfrm>
            <a:off x="274318" y="1584040"/>
            <a:ext cx="4825219" cy="388657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交互是这样一种的行为，他由在特定语境中共同完成一定特定任务的一组对象之间交换的消息组成。一个对象群体的行为或单个操作的行为可用一个交互来描述。涉及一些其他元素，包括消息、动作序列（由一个消息所引起的行为）、</a:t>
            </a:r>
            <a:r>
              <a:rPr lang="en-US" altLang="zh-CN" sz="2400" dirty="0">
                <a:solidFill>
                  <a:srgbClr val="FFFFFF"/>
                </a:solidFill>
                <a:latin typeface="微软雅黑" panose="020B0503020204020204" pitchFamily="34" charset="-122"/>
                <a:ea typeface="微软雅黑" panose="020B0503020204020204" pitchFamily="34" charset="-122"/>
              </a:rPr>
              <a:t>links(</a:t>
            </a:r>
            <a:r>
              <a:rPr lang="zh-CN" altLang="en-US" sz="2400" dirty="0">
                <a:solidFill>
                  <a:srgbClr val="FFFFFF"/>
                </a:solidFill>
                <a:latin typeface="微软雅黑" panose="020B0503020204020204" pitchFamily="34" charset="-122"/>
                <a:ea typeface="微软雅黑" panose="020B0503020204020204" pitchFamily="34" charset="-122"/>
              </a:rPr>
              <a:t>对象间的连接</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379" y="2791398"/>
            <a:ext cx="4640982" cy="147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4798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FDF6E0F7-D816-49D6-B3B9-3FAE5D9AEB70}"/>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691254" cy="362404"/>
          </a:xfrm>
        </p:spPr>
        <p:txBody>
          <a:bodyPr/>
          <a:lstStyle/>
          <a:p>
            <a:pPr algn="ctr"/>
            <a:r>
              <a:rPr lang="zh-CN" altLang="en-US" dirty="0"/>
              <a:t>行为事物</a:t>
            </a:r>
            <a:r>
              <a:rPr lang="en-US" altLang="zh-CN" dirty="0"/>
              <a:t>.</a:t>
            </a:r>
            <a:r>
              <a:rPr lang="zh-CN" altLang="en-US" dirty="0"/>
              <a:t>状态机（</a:t>
            </a:r>
            <a:r>
              <a:rPr lang="en-US" altLang="zh-CN" dirty="0"/>
              <a:t>state machine</a:t>
            </a:r>
            <a:r>
              <a:rPr lang="zh-CN" altLang="en-US" dirty="0"/>
              <a:t>）</a:t>
            </a:r>
          </a:p>
          <a:p>
            <a:pPr algn="ctr"/>
            <a:endParaRPr lang="zh-CN" altLang="en-US" dirty="0"/>
          </a:p>
          <a:p>
            <a:pPr algn="ctr"/>
            <a:endParaRPr lang="zh-CN" altLang="en-US" dirty="0"/>
          </a:p>
        </p:txBody>
      </p:sp>
      <p:sp>
        <p:nvSpPr>
          <p:cNvPr id="4" name="文本框 3"/>
          <p:cNvSpPr txBox="1"/>
          <p:nvPr/>
        </p:nvSpPr>
        <p:spPr>
          <a:xfrm>
            <a:off x="432989" y="2031309"/>
            <a:ext cx="4507878" cy="3886577"/>
          </a:xfrm>
          <a:prstGeom prst="rect">
            <a:avLst/>
          </a:prstGeom>
          <a:noFill/>
        </p:spPr>
        <p:txBody>
          <a:bodyPr wrap="square" rtlCol="0">
            <a:spAutoFit/>
          </a:bodyPr>
          <a:lstStyle/>
          <a:p>
            <a:pPr>
              <a:lnSpc>
                <a:spcPct val="130000"/>
              </a:lnSpc>
            </a:pPr>
            <a:r>
              <a:rPr lang="en-US" altLang="zh-CN" sz="12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状态机是这样一种行为，描述了一个对象或一个交互在生命期内响应事件所经历的状态序列。单个类或一组类之间协作的行为可以用状态机来描述。一个状态机涉及到一些其他元素，包括状态转换</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发转换的事物</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和活动</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对一个转换的响应</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784" y="2818892"/>
            <a:ext cx="2358043" cy="152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1870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3E546309-13B6-433B-9807-7AE8B2F0911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dirty="0"/>
              <a:t>行为事物</a:t>
            </a:r>
            <a:r>
              <a:rPr lang="en-US" altLang="zh-CN" dirty="0"/>
              <a:t>.</a:t>
            </a:r>
            <a:r>
              <a:rPr lang="zh-CN" altLang="en-US" dirty="0"/>
              <a:t>活动（</a:t>
            </a:r>
            <a:r>
              <a:rPr lang="en-US" altLang="zh-CN" dirty="0"/>
              <a:t>activity</a:t>
            </a:r>
            <a:r>
              <a:rPr lang="zh-CN" altLang="en-US" dirty="0"/>
              <a:t>）</a:t>
            </a:r>
          </a:p>
          <a:p>
            <a:endParaRPr lang="zh-CN" altLang="en-US" dirty="0"/>
          </a:p>
          <a:p>
            <a:endParaRPr lang="zh-CN" altLang="en-US" dirty="0"/>
          </a:p>
          <a:p>
            <a:endParaRPr lang="zh-CN" altLang="en-US" dirty="0"/>
          </a:p>
        </p:txBody>
      </p:sp>
      <p:sp>
        <p:nvSpPr>
          <p:cNvPr id="4" name="文本框 3"/>
          <p:cNvSpPr txBox="1"/>
          <p:nvPr/>
        </p:nvSpPr>
        <p:spPr>
          <a:xfrm>
            <a:off x="384135" y="1791063"/>
            <a:ext cx="4605586" cy="388657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活动（</a:t>
            </a:r>
            <a:r>
              <a:rPr lang="en-US" altLang="zh-CN" sz="2400" dirty="0">
                <a:solidFill>
                  <a:srgbClr val="FFFFFF"/>
                </a:solidFill>
                <a:latin typeface="微软雅黑" panose="020B0503020204020204" pitchFamily="34" charset="-122"/>
                <a:ea typeface="微软雅黑" panose="020B0503020204020204" pitchFamily="34" charset="-122"/>
              </a:rPr>
              <a:t>activity</a:t>
            </a:r>
            <a:r>
              <a:rPr lang="zh-CN" altLang="en-US" sz="2400" dirty="0">
                <a:solidFill>
                  <a:srgbClr val="FFFFFF"/>
                </a:solidFill>
                <a:latin typeface="微软雅黑" panose="020B0503020204020204" pitchFamily="34" charset="-122"/>
                <a:ea typeface="微软雅黑" panose="020B0503020204020204" pitchFamily="34" charset="-122"/>
              </a:rPr>
              <a:t>）是这样一种行为，它描述了计算过程执行的步骤序列。活动注重的是步骤之间的流不关心哪个对象执行哪个步骤。活动的一个步骤称为一个动作。</a:t>
            </a:r>
            <a:endParaRPr lang="en-US" altLang="zh-CN" sz="2400" dirty="0">
              <a:solidFill>
                <a:srgbClr val="FFFFFF"/>
              </a:solidFill>
              <a:latin typeface="微软雅黑" panose="020B0503020204020204" pitchFamily="34" charset="-122"/>
              <a:ea typeface="微软雅黑" panose="020B0503020204020204" pitchFamily="34" charset="-122"/>
            </a:endParaRPr>
          </a:p>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状态和动作靠不同的语境加以区别。</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97" y="2681183"/>
            <a:ext cx="3053466" cy="210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692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16200000">
            <a:off x="3621004" y="242930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113407" y="3208555"/>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8128" y="2976395"/>
            <a:ext cx="1147589" cy="461665"/>
          </a:xfrm>
          <a:prstGeom prst="rect">
            <a:avLst/>
          </a:prstGeom>
          <a:noFill/>
        </p:spPr>
        <p:txBody>
          <a:bodyPr wrap="square" rtlCol="0">
            <a:spAutoFit/>
          </a:bodyPr>
          <a:lstStyle/>
          <a:p>
            <a:pPr algn="ctr"/>
            <a:r>
              <a:rPr lang="zh-CN" altLang="en-US" sz="2400" b="1" dirty="0"/>
              <a:t>包</a:t>
            </a:r>
          </a:p>
        </p:txBody>
      </p:sp>
      <p:sp>
        <p:nvSpPr>
          <p:cNvPr id="21" name="文本占位符 20"/>
          <p:cNvSpPr>
            <a:spLocks noGrp="1"/>
          </p:cNvSpPr>
          <p:nvPr>
            <p:ph type="body" sz="quarter" idx="10"/>
          </p:nvPr>
        </p:nvSpPr>
        <p:spPr>
          <a:xfrm>
            <a:off x="5631208" y="4405035"/>
            <a:ext cx="1760369" cy="362404"/>
          </a:xfrm>
        </p:spPr>
        <p:txBody>
          <a:bodyPr/>
          <a:lstStyle/>
          <a:p>
            <a:pPr algn="ctr"/>
            <a:r>
              <a:rPr lang="zh-CN" altLang="en-US" dirty="0">
                <a:solidFill>
                  <a:schemeClr val="bg1"/>
                </a:solidFill>
              </a:rPr>
              <a:t>分组事物</a:t>
            </a:r>
          </a:p>
        </p:txBody>
      </p:sp>
    </p:spTree>
    <p:extLst>
      <p:ext uri="{BB962C8B-B14F-4D97-AF65-F5344CB8AC3E}">
        <p14:creationId xmlns:p14="http://schemas.microsoft.com/office/powerpoint/2010/main" val="3473374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85FC4214-CA1B-4751-BB66-3E7908B966D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1" y="449978"/>
            <a:ext cx="12295162" cy="362404"/>
          </a:xfrm>
        </p:spPr>
        <p:txBody>
          <a:bodyPr/>
          <a:lstStyle/>
          <a:p>
            <a:pPr algn="ctr"/>
            <a:r>
              <a:rPr lang="zh-CN" altLang="en-US" dirty="0"/>
              <a:t>分组事物</a:t>
            </a:r>
            <a:r>
              <a:rPr lang="en-US" altLang="zh-CN" dirty="0"/>
              <a:t>.</a:t>
            </a:r>
            <a:r>
              <a:rPr lang="zh-CN" altLang="en-US" dirty="0"/>
              <a:t>包（</a:t>
            </a:r>
            <a:r>
              <a:rPr lang="en-US" altLang="zh-CN" dirty="0"/>
              <a:t>package</a:t>
            </a:r>
            <a:r>
              <a:rPr lang="zh-CN" altLang="en-US" dirty="0"/>
              <a:t>）</a:t>
            </a:r>
          </a:p>
          <a:p>
            <a:pPr algn="ctr"/>
            <a:endParaRPr lang="zh-CN" altLang="en-US" dirty="0"/>
          </a:p>
          <a:p>
            <a:pPr algn="ctr"/>
            <a:endParaRPr lang="zh-CN" altLang="en-US" dirty="0"/>
          </a:p>
          <a:p>
            <a:pPr algn="ctr"/>
            <a:endParaRPr lang="zh-CN" altLang="en-US" dirty="0"/>
          </a:p>
        </p:txBody>
      </p:sp>
      <p:sp>
        <p:nvSpPr>
          <p:cNvPr id="4" name="文本框 3"/>
          <p:cNvSpPr txBox="1"/>
          <p:nvPr/>
        </p:nvSpPr>
        <p:spPr>
          <a:xfrm>
            <a:off x="485334" y="2629808"/>
            <a:ext cx="4403188" cy="1005788"/>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包是把元素组织成组的机制；包是</a:t>
            </a:r>
            <a:r>
              <a:rPr lang="en-US" altLang="zh-CN" sz="2400" dirty="0">
                <a:solidFill>
                  <a:srgbClr val="FFFFFF"/>
                </a:solidFill>
                <a:latin typeface="微软雅黑" panose="020B0503020204020204" pitchFamily="34" charset="-122"/>
                <a:ea typeface="微软雅黑" panose="020B0503020204020204" pitchFamily="34" charset="-122"/>
              </a:rPr>
              <a:t>UML</a:t>
            </a:r>
            <a:r>
              <a:rPr lang="zh-CN" altLang="en-US" sz="2400" dirty="0">
                <a:solidFill>
                  <a:srgbClr val="FFFFFF"/>
                </a:solidFill>
                <a:latin typeface="微软雅黑" panose="020B0503020204020204" pitchFamily="34" charset="-122"/>
                <a:ea typeface="微软雅黑" panose="020B0503020204020204" pitchFamily="34" charset="-122"/>
              </a:rPr>
              <a:t>中唯一的组织机制。</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794" y="2382265"/>
            <a:ext cx="3306763" cy="25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819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16200000">
            <a:off x="5127475" y="2551198"/>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4229" y="2315216"/>
            <a:ext cx="1147589" cy="461665"/>
          </a:xfrm>
          <a:prstGeom prst="rect">
            <a:avLst/>
          </a:prstGeom>
          <a:noFill/>
        </p:spPr>
        <p:txBody>
          <a:bodyPr wrap="square" rtlCol="0">
            <a:spAutoFit/>
          </a:bodyPr>
          <a:lstStyle/>
          <a:p>
            <a:pPr algn="ctr"/>
            <a:r>
              <a:rPr lang="zh-CN" altLang="en-US" sz="2400" b="1" dirty="0"/>
              <a:t>注解</a:t>
            </a:r>
          </a:p>
        </p:txBody>
      </p:sp>
      <p:sp>
        <p:nvSpPr>
          <p:cNvPr id="21" name="文本占位符 20"/>
          <p:cNvSpPr>
            <a:spLocks noGrp="1"/>
          </p:cNvSpPr>
          <p:nvPr>
            <p:ph type="body" sz="quarter" idx="10"/>
          </p:nvPr>
        </p:nvSpPr>
        <p:spPr>
          <a:xfrm>
            <a:off x="5663533" y="3617771"/>
            <a:ext cx="1760369" cy="362404"/>
          </a:xfrm>
        </p:spPr>
        <p:txBody>
          <a:bodyPr/>
          <a:lstStyle/>
          <a:p>
            <a:pPr algn="ctr"/>
            <a:r>
              <a:rPr lang="zh-CN" altLang="en-US" dirty="0">
                <a:solidFill>
                  <a:schemeClr val="bg1"/>
                </a:solidFill>
              </a:rPr>
              <a:t>注释事物</a:t>
            </a:r>
          </a:p>
        </p:txBody>
      </p:sp>
      <p:sp>
        <p:nvSpPr>
          <p:cNvPr id="6" name="六边形 5"/>
          <p:cNvSpPr/>
          <p:nvPr/>
        </p:nvSpPr>
        <p:spPr>
          <a:xfrm rot="16200000">
            <a:off x="3635072" y="176812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106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5295B9F4-0932-4A01-B800-155619216C4C}"/>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p:txBody>
      </p:sp>
      <p:sp>
        <p:nvSpPr>
          <p:cNvPr id="3" name="文本框 2">
            <a:extLst>
              <a:ext uri="{FF2B5EF4-FFF2-40B4-BE49-F238E27FC236}">
                <a16:creationId xmlns:a16="http://schemas.microsoft.com/office/drawing/2014/main" xmlns="" id="{510FF9C9-B577-4301-84D3-5DAE066E49A0}"/>
              </a:ext>
            </a:extLst>
          </p:cNvPr>
          <p:cNvSpPr txBox="1"/>
          <p:nvPr/>
        </p:nvSpPr>
        <p:spPr>
          <a:xfrm>
            <a:off x="640734" y="1479543"/>
            <a:ext cx="5824025" cy="523220"/>
          </a:xfrm>
          <a:prstGeom prst="rect">
            <a:avLst/>
          </a:prstGeom>
          <a:noFill/>
        </p:spPr>
        <p:txBody>
          <a:bodyPr wrap="square" rtlCol="0">
            <a:spAutoFit/>
          </a:bodyPr>
          <a:lstStyle/>
          <a:p>
            <a:r>
              <a:rPr lang="en-US" altLang="zh-SG" sz="2800" dirty="0">
                <a:latin typeface="+mn-ea"/>
              </a:rPr>
              <a:t>1. </a:t>
            </a:r>
            <a:r>
              <a:rPr lang="zh-SG" altLang="en-US" sz="2800" dirty="0">
                <a:latin typeface="+mn-ea"/>
              </a:rPr>
              <a:t>什么是</a:t>
            </a:r>
            <a:r>
              <a:rPr lang="en-US" altLang="zh-SG" sz="2800" dirty="0">
                <a:latin typeface="+mn-ea"/>
              </a:rPr>
              <a:t>UML</a:t>
            </a:r>
            <a:r>
              <a:rPr lang="zh-SG" altLang="en-US" sz="2800" dirty="0">
                <a:latin typeface="+mn-ea"/>
              </a:rPr>
              <a:t>？ </a:t>
            </a:r>
          </a:p>
        </p:txBody>
      </p:sp>
      <p:sp>
        <p:nvSpPr>
          <p:cNvPr id="4" name="文本框 3">
            <a:extLst>
              <a:ext uri="{FF2B5EF4-FFF2-40B4-BE49-F238E27FC236}">
                <a16:creationId xmlns:a16="http://schemas.microsoft.com/office/drawing/2014/main" xmlns="" id="{2FDAB9CD-D648-4430-A245-AB2481E4C965}"/>
              </a:ext>
            </a:extLst>
          </p:cNvPr>
          <p:cNvSpPr txBox="1"/>
          <p:nvPr/>
        </p:nvSpPr>
        <p:spPr>
          <a:xfrm>
            <a:off x="640735" y="2583083"/>
            <a:ext cx="10466363" cy="1938992"/>
          </a:xfrm>
          <a:prstGeom prst="rect">
            <a:avLst/>
          </a:prstGeom>
          <a:noFill/>
        </p:spPr>
        <p:txBody>
          <a:bodyPr wrap="square" rtlCol="0">
            <a:spAutoFit/>
          </a:bodyPr>
          <a:lstStyle/>
          <a:p>
            <a:r>
              <a:rPr lang="zh-CN" altLang="en-US" sz="2400" dirty="0"/>
              <a:t>它是一种用文本、图形和符号的集合来描述现实生活中各类事务、活动及其之间关系的语言。</a:t>
            </a:r>
          </a:p>
          <a:p>
            <a:r>
              <a:rPr lang="zh-CN" altLang="en-US" sz="2400" dirty="0"/>
              <a:t>它是一个支持模型化和软件系统开发的图形化语言，为软件开发的所有阶段提供模型化和可视化支持，包括由需求分析到规格，到构造和配置。</a:t>
            </a:r>
          </a:p>
          <a:p>
            <a:endParaRPr lang="zh-SG" altLang="en-US" sz="2400" dirty="0"/>
          </a:p>
        </p:txBody>
      </p:sp>
    </p:spTree>
    <p:extLst>
      <p:ext uri="{BB962C8B-B14F-4D97-AF65-F5344CB8AC3E}">
        <p14:creationId xmlns:p14="http://schemas.microsoft.com/office/powerpoint/2010/main" val="2686762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111EAC4-9ED0-400E-A853-416BBE863CF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注释事物</a:t>
            </a:r>
            <a:r>
              <a:rPr lang="en-US" altLang="zh-CN" dirty="0"/>
              <a:t>.</a:t>
            </a:r>
            <a:r>
              <a:rPr lang="zh-CN" altLang="en-US" dirty="0"/>
              <a:t>注解（</a:t>
            </a:r>
            <a:r>
              <a:rPr lang="en-US" altLang="zh-CN" dirty="0"/>
              <a:t>note</a:t>
            </a:r>
            <a:r>
              <a:rPr lang="zh-CN" altLang="en-US" dirty="0"/>
              <a:t>）</a:t>
            </a:r>
          </a:p>
          <a:p>
            <a:pPr algn="ctr"/>
            <a:endParaRPr lang="zh-CN" altLang="en-US" dirty="0"/>
          </a:p>
          <a:p>
            <a:pPr algn="ctr"/>
            <a:endParaRPr lang="zh-CN" altLang="en-US" dirty="0"/>
          </a:p>
          <a:p>
            <a:pPr algn="ctr"/>
            <a:endParaRPr lang="zh-CN" altLang="en-US" dirty="0"/>
          </a:p>
          <a:p>
            <a:pPr algn="ctr"/>
            <a:endParaRPr lang="zh-CN" altLang="en-US" dirty="0"/>
          </a:p>
        </p:txBody>
      </p:sp>
      <p:sp>
        <p:nvSpPr>
          <p:cNvPr id="5" name="文本框 4"/>
          <p:cNvSpPr txBox="1"/>
          <p:nvPr/>
        </p:nvSpPr>
        <p:spPr>
          <a:xfrm>
            <a:off x="400928" y="2686040"/>
            <a:ext cx="4572000"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注解是一个依附于一个元素或一组元素之上，对它进行约束或解释的简单符号。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310" y="2560359"/>
            <a:ext cx="19970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097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r>
              <a:rPr kumimoji="1" lang="en-US" altLang="zh-CN" dirty="0">
                <a:latin typeface="Century Gothic"/>
              </a:rPr>
              <a:t>2.2 UML</a:t>
            </a:r>
            <a:r>
              <a:rPr kumimoji="1" lang="zh-CN" altLang="en-US" dirty="0">
                <a:latin typeface="Century Gothic"/>
              </a:rPr>
              <a:t>中的关系</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21306" y="453538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83206" y="310663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107306" y="310663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069206" y="453538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36106" y="453538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936106" y="453538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803006" y="310663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089006" y="310663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依赖</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关联</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泛化</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实现</a:t>
            </a:r>
          </a:p>
        </p:txBody>
      </p:sp>
    </p:spTree>
    <p:extLst>
      <p:ext uri="{BB962C8B-B14F-4D97-AF65-F5344CB8AC3E}">
        <p14:creationId xmlns:p14="http://schemas.microsoft.com/office/powerpoint/2010/main" val="3859612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A133E8A5-A785-4399-92E2-555B4EB66607}"/>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kumimoji="1" lang="zh-CN" altLang="en-US" dirty="0">
                <a:latin typeface="Century Gothic"/>
              </a:rPr>
              <a:t>依赖关系</a:t>
            </a:r>
            <a:endParaRPr kumimoji="1" lang="en-US" altLang="zh-CN" dirty="0">
              <a:latin typeface="Century Gothic"/>
            </a:endParaRPr>
          </a:p>
        </p:txBody>
      </p:sp>
      <p:sp>
        <p:nvSpPr>
          <p:cNvPr id="4" name="文本框 3"/>
          <p:cNvSpPr txBox="1"/>
          <p:nvPr/>
        </p:nvSpPr>
        <p:spPr>
          <a:xfrm>
            <a:off x="443131" y="2304383"/>
            <a:ext cx="4487594" cy="1966051"/>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是一种使用的关系，即一个类的实现需要另一个类的协助，所以要尽量不使用双向的互相依赖</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4663" y="1914656"/>
            <a:ext cx="190500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373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FF24F227-328B-4D04-BFB4-6C78CE37EDB7}"/>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关联关系</a:t>
            </a:r>
          </a:p>
        </p:txBody>
      </p:sp>
      <p:sp>
        <p:nvSpPr>
          <p:cNvPr id="4" name="文本框 3"/>
          <p:cNvSpPr txBox="1"/>
          <p:nvPr/>
        </p:nvSpPr>
        <p:spPr>
          <a:xfrm>
            <a:off x="577560" y="1839284"/>
            <a:ext cx="4218735" cy="3406445"/>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是一种拥有的关系，它使一个类知道另一个类的属性和方法；如：老师与学生，丈夫与妻子关联可以是双向的，也可以是单向的。双向的关联可以有两个箭头或者没有箭头，单向的关联有一个箭头。</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962" y="1715105"/>
            <a:ext cx="2345048" cy="413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008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FFA898ED-43C3-4DD0-8A28-B8C10087FB35}"/>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泛化关系</a:t>
            </a:r>
          </a:p>
        </p:txBody>
      </p:sp>
      <p:sp>
        <p:nvSpPr>
          <p:cNvPr id="4" name="文本框 3"/>
          <p:cNvSpPr txBox="1"/>
          <p:nvPr/>
        </p:nvSpPr>
        <p:spPr>
          <a:xfrm>
            <a:off x="398116" y="2205909"/>
            <a:ext cx="4577624" cy="2446182"/>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泛化是一种继承关系，表示一般与特殊的关系，它指定了子类如何特化父类的所有特征和行为。例如：老虎是动物的一种，即有老虎的特性也有动物的共性。</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335" y="1406768"/>
            <a:ext cx="4327770" cy="450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0491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302D26F2-9EE8-4563-8BAE-F9AA57A5C4C2}"/>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实现关系</a:t>
            </a:r>
          </a:p>
        </p:txBody>
      </p:sp>
      <p:sp>
        <p:nvSpPr>
          <p:cNvPr id="4" name="文本框 3"/>
          <p:cNvSpPr txBox="1"/>
          <p:nvPr/>
        </p:nvSpPr>
        <p:spPr>
          <a:xfrm>
            <a:off x="351690" y="2232356"/>
            <a:ext cx="4670475"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实现关系是一种类与接口的关系，表示类是接口所有特征和行为的实现</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833" y="1406768"/>
            <a:ext cx="2689077" cy="504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2810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939232" y="1843510"/>
            <a:ext cx="2739849" cy="812593"/>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UML</a:t>
            </a:r>
            <a:r>
              <a:rPr kumimoji="1" lang="zh-CN" altLang="en-US" sz="4000" b="1" dirty="0">
                <a:solidFill>
                  <a:srgbClr val="FFFFFF"/>
                </a:solidFill>
                <a:latin typeface="Century Gothic"/>
                <a:ea typeface="微软雅黑"/>
              </a:rPr>
              <a:t>的视图</a:t>
            </a:r>
            <a:endParaRPr kumimoji="1" lang="en-US" altLang="zh-CN" sz="4000" b="1" dirty="0">
              <a:solidFill>
                <a:srgbClr val="FFFFFF"/>
              </a:solidFill>
              <a:latin typeface="Century Gothic"/>
              <a:ea typeface="微软雅黑"/>
            </a:endParaRPr>
          </a:p>
        </p:txBody>
      </p:sp>
      <p:sp>
        <p:nvSpPr>
          <p:cNvPr id="5" name="文本框 4"/>
          <p:cNvSpPr txBox="1"/>
          <p:nvPr/>
        </p:nvSpPr>
        <p:spPr>
          <a:xfrm>
            <a:off x="5922756" y="3448050"/>
            <a:ext cx="4859544" cy="549061"/>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是表达系统的某一方面的特征的</a:t>
            </a:r>
            <a:r>
              <a:rPr lang="en-US" altLang="zh-CN" sz="1200" dirty="0">
                <a:solidFill>
                  <a:schemeClr val="bg1"/>
                </a:solidFill>
                <a:latin typeface="微软雅黑" panose="020B0503020204020204" pitchFamily="34" charset="-122"/>
                <a:ea typeface="微软雅黑" panose="020B0503020204020204" pitchFamily="34" charset="-122"/>
              </a:rPr>
              <a:t>UML</a:t>
            </a:r>
            <a:r>
              <a:rPr lang="zh-CN" altLang="en-US" sz="1200" dirty="0">
                <a:solidFill>
                  <a:schemeClr val="bg1"/>
                </a:solidFill>
                <a:latin typeface="微软雅黑" panose="020B0503020204020204" pitchFamily="34" charset="-122"/>
                <a:ea typeface="微软雅黑" panose="020B0503020204020204" pitchFamily="34" charset="-122"/>
              </a:rPr>
              <a:t>建模元素的子集，由多个图构成，是在某一个抽象层上，对系统的抽象表示。</a:t>
            </a:r>
          </a:p>
        </p:txBody>
      </p:sp>
    </p:spTree>
    <p:extLst>
      <p:ext uri="{BB962C8B-B14F-4D97-AF65-F5344CB8AC3E}">
        <p14:creationId xmlns:p14="http://schemas.microsoft.com/office/powerpoint/2010/main" val="15159975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50817" y="2518488"/>
            <a:ext cx="2394702" cy="646331"/>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用户 描述系统应具备的功能。</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39420" y="4379893"/>
            <a:ext cx="2394702" cy="923330"/>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设计人员和开发人员 描述用例视图中提出的系统功能的实现。</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xmlns="" id="{6D4AC22B-99F4-4CF7-B241-BB2CBECFDB7F}"/>
              </a:ext>
            </a:extLst>
          </p:cNvPr>
          <p:cNvGrpSpPr/>
          <p:nvPr/>
        </p:nvGrpSpPr>
        <p:grpSpPr>
          <a:xfrm>
            <a:off x="2261597" y="3653260"/>
            <a:ext cx="2169771" cy="781215"/>
            <a:chOff x="2352585" y="1438186"/>
            <a:chExt cx="1554764" cy="444588"/>
          </a:xfrm>
        </p:grpSpPr>
        <p:sp>
          <p:nvSpPr>
            <p:cNvPr id="3" name="矩形 2"/>
            <p:cNvSpPr/>
            <p:nvPr/>
          </p:nvSpPr>
          <p:spPr>
            <a:xfrm>
              <a:off x="2373236" y="1438186"/>
              <a:ext cx="153411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文本框 8"/>
            <p:cNvSpPr txBox="1"/>
            <p:nvPr/>
          </p:nvSpPr>
          <p:spPr>
            <a:xfrm>
              <a:off x="2352585" y="1513442"/>
              <a:ext cx="1554764" cy="369332"/>
            </a:xfrm>
            <a:prstGeom prst="rect">
              <a:avLst/>
            </a:prstGeom>
            <a:noFill/>
          </p:spPr>
          <p:txBody>
            <a:bodyPr wrap="square" rtlCol="0">
              <a:spAutoFit/>
            </a:bodyPr>
            <a:lstStyle/>
            <a:p>
              <a:pPr algn="ctr" defTabSz="685800"/>
              <a:r>
                <a:rPr lang="zh-CN" altLang="en-US" b="1" dirty="0">
                  <a:solidFill>
                    <a:prstClr val="white"/>
                  </a:solidFill>
                </a:rPr>
                <a:t>逻辑视图</a:t>
              </a:r>
            </a:p>
          </p:txBody>
        </p:sp>
      </p:grpSp>
      <p:grpSp>
        <p:nvGrpSpPr>
          <p:cNvPr id="2" name="组合 1">
            <a:extLst>
              <a:ext uri="{FF2B5EF4-FFF2-40B4-BE49-F238E27FC236}">
                <a16:creationId xmlns:a16="http://schemas.microsoft.com/office/drawing/2014/main" xmlns="" id="{3B1D6744-90F0-4D11-A6B3-2E5CF593FFC4}"/>
              </a:ext>
            </a:extLst>
          </p:cNvPr>
          <p:cNvGrpSpPr/>
          <p:nvPr/>
        </p:nvGrpSpPr>
        <p:grpSpPr>
          <a:xfrm>
            <a:off x="2402377" y="1727035"/>
            <a:ext cx="2070948" cy="812818"/>
            <a:chOff x="573313" y="1438990"/>
            <a:chExt cx="1269663" cy="457111"/>
          </a:xfrm>
        </p:grpSpPr>
        <p:sp>
          <p:nvSpPr>
            <p:cNvPr id="10" name="矩形 9"/>
            <p:cNvSpPr/>
            <p:nvPr/>
          </p:nvSpPr>
          <p:spPr>
            <a:xfrm>
              <a:off x="573313" y="1438990"/>
              <a:ext cx="124394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endParaRPr>
            </a:p>
          </p:txBody>
        </p:sp>
        <p:sp>
          <p:nvSpPr>
            <p:cNvPr id="11" name="文本框 10"/>
            <p:cNvSpPr txBox="1"/>
            <p:nvPr/>
          </p:nvSpPr>
          <p:spPr>
            <a:xfrm>
              <a:off x="573313" y="1526769"/>
              <a:ext cx="1269663" cy="369332"/>
            </a:xfrm>
            <a:prstGeom prst="rect">
              <a:avLst/>
            </a:prstGeom>
            <a:noFill/>
            <a:ln>
              <a:noFill/>
            </a:ln>
          </p:spPr>
          <p:txBody>
            <a:bodyPr wrap="square" rtlCol="0">
              <a:spAutoFit/>
            </a:bodyPr>
            <a:lstStyle/>
            <a:p>
              <a:pPr algn="ctr" defTabSz="685800"/>
              <a:r>
                <a:rPr lang="zh-CN" altLang="en-US" b="1" dirty="0">
                  <a:solidFill>
                    <a:prstClr val="white"/>
                  </a:solidFill>
                </a:rPr>
                <a:t>用例视图</a:t>
              </a:r>
            </a:p>
          </p:txBody>
        </p:sp>
      </p:grpSp>
      <p:sp>
        <p:nvSpPr>
          <p:cNvPr id="12" name="文本框 11"/>
          <p:cNvSpPr txBox="1"/>
          <p:nvPr/>
        </p:nvSpPr>
        <p:spPr>
          <a:xfrm>
            <a:off x="4140923" y="5118026"/>
            <a:ext cx="3498239" cy="923330"/>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开发人员、系统集成人员 显示系统的并发性，解决在并发系统中存在的通信和同步问题。</a:t>
            </a:r>
            <a:r>
              <a:rPr lang="en-US" altLang="zh-CN" dirty="0">
                <a:solidFill>
                  <a:schemeClr val="bg1"/>
                </a:solidFill>
              </a:rPr>
              <a:t> </a:t>
            </a:r>
            <a:endParaRPr lang="zh-CN" altLang="en-US" dirty="0">
              <a:solidFill>
                <a:schemeClr val="bg1"/>
              </a:solidFill>
            </a:endParaRPr>
          </a:p>
        </p:txBody>
      </p:sp>
      <p:grpSp>
        <p:nvGrpSpPr>
          <p:cNvPr id="5" name="组合 4">
            <a:extLst>
              <a:ext uri="{FF2B5EF4-FFF2-40B4-BE49-F238E27FC236}">
                <a16:creationId xmlns:a16="http://schemas.microsoft.com/office/drawing/2014/main" xmlns="" id="{3764CC6D-8AB8-4685-9CE3-DA955E7745BA}"/>
              </a:ext>
            </a:extLst>
          </p:cNvPr>
          <p:cNvGrpSpPr/>
          <p:nvPr/>
        </p:nvGrpSpPr>
        <p:grpSpPr>
          <a:xfrm>
            <a:off x="4451056" y="4331633"/>
            <a:ext cx="2983509" cy="788180"/>
            <a:chOff x="4539354" y="1433785"/>
            <a:chExt cx="1809664" cy="448552"/>
          </a:xfrm>
        </p:grpSpPr>
        <p:sp>
          <p:nvSpPr>
            <p:cNvPr id="13" name="矩形 12"/>
            <p:cNvSpPr/>
            <p:nvPr/>
          </p:nvSpPr>
          <p:spPr>
            <a:xfrm>
              <a:off x="4539354" y="1433785"/>
              <a:ext cx="176286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4" name="文本框 13"/>
            <p:cNvSpPr txBox="1"/>
            <p:nvPr/>
          </p:nvSpPr>
          <p:spPr>
            <a:xfrm>
              <a:off x="4586159" y="1513005"/>
              <a:ext cx="1762859" cy="369332"/>
            </a:xfrm>
            <a:prstGeom prst="rect">
              <a:avLst/>
            </a:prstGeom>
            <a:noFill/>
          </p:spPr>
          <p:txBody>
            <a:bodyPr wrap="square" rtlCol="0">
              <a:spAutoFit/>
            </a:bodyPr>
            <a:lstStyle/>
            <a:p>
              <a:pPr algn="ctr" defTabSz="685800"/>
              <a:r>
                <a:rPr lang="zh-CN" altLang="en-US" b="1" dirty="0">
                  <a:solidFill>
                    <a:prstClr val="white"/>
                  </a:solidFill>
                </a:rPr>
                <a:t>并发视图</a:t>
              </a:r>
            </a:p>
          </p:txBody>
        </p:sp>
      </p:grpSp>
      <p:sp>
        <p:nvSpPr>
          <p:cNvPr id="16" name="文本框 15"/>
          <p:cNvSpPr txBox="1"/>
          <p:nvPr/>
        </p:nvSpPr>
        <p:spPr>
          <a:xfrm>
            <a:off x="7641366" y="2522007"/>
            <a:ext cx="2190632" cy="646331"/>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 显示代码组件的组织结构。</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xmlns="" id="{4BA89E37-99A1-41CF-BCF8-476E14A8CFBE}"/>
              </a:ext>
            </a:extLst>
          </p:cNvPr>
          <p:cNvGrpSpPr/>
          <p:nvPr/>
        </p:nvGrpSpPr>
        <p:grpSpPr>
          <a:xfrm>
            <a:off x="7375498" y="1705048"/>
            <a:ext cx="2123779" cy="866727"/>
            <a:chOff x="6836987" y="1433561"/>
            <a:chExt cx="2168730" cy="466451"/>
          </a:xfrm>
        </p:grpSpPr>
        <p:sp>
          <p:nvSpPr>
            <p:cNvPr id="17" name="矩形 16"/>
            <p:cNvSpPr/>
            <p:nvPr/>
          </p:nvSpPr>
          <p:spPr>
            <a:xfrm>
              <a:off x="6836987" y="1433561"/>
              <a:ext cx="211478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8" name="文本框 17"/>
            <p:cNvSpPr txBox="1"/>
            <p:nvPr/>
          </p:nvSpPr>
          <p:spPr>
            <a:xfrm>
              <a:off x="6865212" y="1530680"/>
              <a:ext cx="2140505" cy="369332"/>
            </a:xfrm>
            <a:prstGeom prst="rect">
              <a:avLst/>
            </a:prstGeom>
            <a:noFill/>
            <a:ln>
              <a:noFill/>
            </a:ln>
          </p:spPr>
          <p:txBody>
            <a:bodyPr wrap="square" rtlCol="0">
              <a:spAutoFit/>
            </a:bodyPr>
            <a:lstStyle/>
            <a:p>
              <a:pPr algn="ctr" defTabSz="685800"/>
              <a:r>
                <a:rPr lang="zh-CN" altLang="en-US" b="1" dirty="0">
                  <a:solidFill>
                    <a:prstClr val="white"/>
                  </a:solidFill>
                </a:rPr>
                <a:t>组件视图</a:t>
              </a:r>
            </a:p>
          </p:txBody>
        </p:sp>
      </p:grpSp>
      <p:sp>
        <p:nvSpPr>
          <p:cNvPr id="20" name="文本框 19"/>
          <p:cNvSpPr txBox="1"/>
          <p:nvPr/>
        </p:nvSpPr>
        <p:spPr>
          <a:xfrm>
            <a:off x="8026460" y="4419603"/>
            <a:ext cx="2616152" cy="1754326"/>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开发人员、系统集成人员、测试人员 显示系统的具体部署。部署是指将系统配置到由计算机和设备组成的物理结构上。</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xmlns="" id="{052C3824-E6AB-4AE4-8D41-97ECAE524484}"/>
              </a:ext>
            </a:extLst>
          </p:cNvPr>
          <p:cNvGrpSpPr/>
          <p:nvPr/>
        </p:nvGrpSpPr>
        <p:grpSpPr>
          <a:xfrm>
            <a:off x="7366323" y="3630131"/>
            <a:ext cx="2197724" cy="865038"/>
            <a:chOff x="9516568" y="1422611"/>
            <a:chExt cx="2709901" cy="455885"/>
          </a:xfrm>
        </p:grpSpPr>
        <p:sp>
          <p:nvSpPr>
            <p:cNvPr id="21" name="矩形 20"/>
            <p:cNvSpPr/>
            <p:nvPr/>
          </p:nvSpPr>
          <p:spPr>
            <a:xfrm>
              <a:off x="9516568" y="1422611"/>
              <a:ext cx="2675432"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文本框 21"/>
            <p:cNvSpPr txBox="1"/>
            <p:nvPr/>
          </p:nvSpPr>
          <p:spPr>
            <a:xfrm>
              <a:off x="9525314" y="1509164"/>
              <a:ext cx="2701155" cy="369332"/>
            </a:xfrm>
            <a:prstGeom prst="rect">
              <a:avLst/>
            </a:prstGeom>
            <a:noFill/>
            <a:ln>
              <a:noFill/>
            </a:ln>
          </p:spPr>
          <p:txBody>
            <a:bodyPr wrap="square" rtlCol="0">
              <a:spAutoFit/>
            </a:bodyPr>
            <a:lstStyle/>
            <a:p>
              <a:pPr algn="ctr" defTabSz="685800"/>
              <a:r>
                <a:rPr lang="zh-CN" altLang="en-US" b="1" dirty="0">
                  <a:solidFill>
                    <a:prstClr val="white"/>
                  </a:solidFill>
                </a:rPr>
                <a:t>配置视图</a:t>
              </a:r>
            </a:p>
          </p:txBody>
        </p:sp>
      </p:grpSp>
      <p:grpSp>
        <p:nvGrpSpPr>
          <p:cNvPr id="28" name="组合 27">
            <a:extLst>
              <a:ext uri="{FF2B5EF4-FFF2-40B4-BE49-F238E27FC236}">
                <a16:creationId xmlns:a16="http://schemas.microsoft.com/office/drawing/2014/main" xmlns="" id="{513C25FA-37FD-426B-9B28-990EFCCDB89B}"/>
              </a:ext>
            </a:extLst>
          </p:cNvPr>
          <p:cNvGrpSpPr/>
          <p:nvPr/>
        </p:nvGrpSpPr>
        <p:grpSpPr>
          <a:xfrm>
            <a:off x="4443964" y="2419469"/>
            <a:ext cx="2906345" cy="1210663"/>
            <a:chOff x="4451058" y="2693680"/>
            <a:chExt cx="2906345" cy="1210663"/>
          </a:xfrm>
        </p:grpSpPr>
        <p:sp>
          <p:nvSpPr>
            <p:cNvPr id="27" name="矩形 26">
              <a:extLst>
                <a:ext uri="{FF2B5EF4-FFF2-40B4-BE49-F238E27FC236}">
                  <a16:creationId xmlns:a16="http://schemas.microsoft.com/office/drawing/2014/main" xmlns="" id="{412B5AEA-A36D-4DA6-A754-CDABA94D4E37}"/>
                </a:ext>
              </a:extLst>
            </p:cNvPr>
            <p:cNvSpPr/>
            <p:nvPr/>
          </p:nvSpPr>
          <p:spPr>
            <a:xfrm>
              <a:off x="4451058" y="2693680"/>
              <a:ext cx="2906345" cy="1210663"/>
            </a:xfrm>
            <a:prstGeom prst="rect">
              <a:avLst/>
            </a:prstGeom>
            <a:solidFill>
              <a:srgbClr val="AC667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SG" altLang="en-US"/>
            </a:p>
          </p:txBody>
        </p:sp>
        <p:sp>
          <p:nvSpPr>
            <p:cNvPr id="25" name="文本框 24">
              <a:extLst>
                <a:ext uri="{FF2B5EF4-FFF2-40B4-BE49-F238E27FC236}">
                  <a16:creationId xmlns:a16="http://schemas.microsoft.com/office/drawing/2014/main" xmlns="" id="{B3C98113-E0A4-4063-A412-520D0FDEFB4D}"/>
                </a:ext>
              </a:extLst>
            </p:cNvPr>
            <p:cNvSpPr txBox="1"/>
            <p:nvPr/>
          </p:nvSpPr>
          <p:spPr>
            <a:xfrm>
              <a:off x="4535316" y="3068178"/>
              <a:ext cx="2723642" cy="461665"/>
            </a:xfrm>
            <a:prstGeom prst="rect">
              <a:avLst/>
            </a:prstGeom>
            <a:noFill/>
          </p:spPr>
          <p:txBody>
            <a:bodyPr wrap="square" rtlCol="0">
              <a:spAutoFit/>
            </a:bodyPr>
            <a:lstStyle/>
            <a:p>
              <a:pPr algn="ctr" defTabSz="685800"/>
              <a:r>
                <a:rPr lang="en-US" altLang="zh-CN" sz="2400" b="1" dirty="0">
                  <a:solidFill>
                    <a:srgbClr val="FFFFFF"/>
                  </a:solidFill>
                  <a:latin typeface="+mn-ea"/>
                </a:rPr>
                <a:t>UML</a:t>
              </a:r>
              <a:r>
                <a:rPr lang="zh-CN" altLang="en-US" sz="2400" b="1" dirty="0">
                  <a:solidFill>
                    <a:srgbClr val="FFFFFF"/>
                  </a:solidFill>
                  <a:latin typeface="+mn-ea"/>
                </a:rPr>
                <a:t>视图</a:t>
              </a:r>
              <a:endParaRPr lang="en-US" altLang="zh-CN" sz="2400" b="1" dirty="0">
                <a:solidFill>
                  <a:srgbClr val="FFFFFF"/>
                </a:solidFill>
                <a:latin typeface="+mn-ea"/>
              </a:endParaRPr>
            </a:p>
          </p:txBody>
        </p:sp>
      </p:grpSp>
    </p:spTree>
    <p:extLst>
      <p:ext uri="{BB962C8B-B14F-4D97-AF65-F5344CB8AC3E}">
        <p14:creationId xmlns:p14="http://schemas.microsoft.com/office/powerpoint/2010/main" val="21954632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1843510"/>
            <a:ext cx="2430470"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ea typeface="微软雅黑"/>
              </a:rPr>
              <a:t>UML</a:t>
            </a:r>
            <a:r>
              <a:rPr kumimoji="1" lang="zh-CN" altLang="en-US" sz="4400" b="1" dirty="0">
                <a:solidFill>
                  <a:srgbClr val="FFFFFF"/>
                </a:solidFill>
                <a:latin typeface="Century Gothic"/>
                <a:ea typeface="微软雅黑"/>
              </a:rPr>
              <a:t>的图</a:t>
            </a:r>
            <a:endParaRPr kumimoji="1" lang="en-US" altLang="zh-CN" sz="4400" b="1" dirty="0">
              <a:solidFill>
                <a:srgbClr val="FFFFFF"/>
              </a:solidFill>
              <a:latin typeface="Century Gothic"/>
              <a:ea typeface="微软雅黑"/>
            </a:endParaRPr>
          </a:p>
        </p:txBody>
      </p:sp>
      <p:sp>
        <p:nvSpPr>
          <p:cNvPr id="5" name="文本框 4"/>
          <p:cNvSpPr txBox="1"/>
          <p:nvPr/>
        </p:nvSpPr>
        <p:spPr>
          <a:xfrm>
            <a:off x="5922756" y="3448050"/>
            <a:ext cx="4859544"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是模型元素集的图形表示，通常是由弧（关系）和顶点（其他模型元素）相互连接构成的。</a:t>
            </a:r>
          </a:p>
        </p:txBody>
      </p:sp>
    </p:spTree>
    <p:extLst>
      <p:ext uri="{BB962C8B-B14F-4D97-AF65-F5344CB8AC3E}">
        <p14:creationId xmlns:p14="http://schemas.microsoft.com/office/powerpoint/2010/main" val="2083023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066C97FA-04B8-43FD-8031-FE0C20C6EDE6}"/>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a:p>
            <a:pPr algn="ctr"/>
            <a:endParaRPr lang="zh-SG" altLang="en-US" dirty="0"/>
          </a:p>
        </p:txBody>
      </p:sp>
      <p:sp>
        <p:nvSpPr>
          <p:cNvPr id="3" name="矩形 2">
            <a:extLst>
              <a:ext uri="{FF2B5EF4-FFF2-40B4-BE49-F238E27FC236}">
                <a16:creationId xmlns:a16="http://schemas.microsoft.com/office/drawing/2014/main" xmlns="" id="{BBF63D5B-CCD0-4088-9808-C4ABE8DB0BF0}"/>
              </a:ext>
            </a:extLst>
          </p:cNvPr>
          <p:cNvSpPr/>
          <p:nvPr/>
        </p:nvSpPr>
        <p:spPr>
          <a:xfrm>
            <a:off x="630632" y="1865805"/>
            <a:ext cx="8677375" cy="523220"/>
          </a:xfrm>
          <a:prstGeom prst="rect">
            <a:avLst/>
          </a:prstGeom>
        </p:spPr>
        <p:txBody>
          <a:bodyPr wrap="none">
            <a:spAutoFit/>
          </a:bodyPr>
          <a:lstStyle/>
          <a:p>
            <a:pPr algn="just">
              <a:spcAft>
                <a:spcPts val="0"/>
              </a:spcAft>
            </a:pPr>
            <a:r>
              <a:rPr lang="en-US" altLang="zh-SG" sz="2800" kern="100" dirty="0">
                <a:latin typeface="+mn-ea"/>
              </a:rPr>
              <a:t>3.  UML</a:t>
            </a:r>
            <a:r>
              <a:rPr lang="zh-CN" altLang="zh-SG" sz="2800" kern="100" dirty="0">
                <a:latin typeface="+mn-ea"/>
              </a:rPr>
              <a:t>的</a:t>
            </a:r>
            <a:r>
              <a:rPr lang="zh-CN" altLang="en-US" sz="2800" kern="100" dirty="0">
                <a:latin typeface="+mn-ea"/>
              </a:rPr>
              <a:t>的图有几种？请试着列举几种（至少三种）</a:t>
            </a:r>
            <a:endParaRPr lang="zh-CN" altLang="zh-SG" sz="2800" kern="100" dirty="0">
              <a:latin typeface="+mn-ea"/>
            </a:endParaRPr>
          </a:p>
        </p:txBody>
      </p:sp>
      <p:sp>
        <p:nvSpPr>
          <p:cNvPr id="4" name="矩形 3">
            <a:extLst>
              <a:ext uri="{FF2B5EF4-FFF2-40B4-BE49-F238E27FC236}">
                <a16:creationId xmlns:a16="http://schemas.microsoft.com/office/drawing/2014/main" xmlns="" id="{C2632BA0-BD3A-4B29-857A-B79F876C011E}"/>
              </a:ext>
            </a:extLst>
          </p:cNvPr>
          <p:cNvSpPr/>
          <p:nvPr/>
        </p:nvSpPr>
        <p:spPr>
          <a:xfrm>
            <a:off x="640735" y="3097287"/>
            <a:ext cx="10466363" cy="830997"/>
          </a:xfrm>
          <a:prstGeom prst="rect">
            <a:avLst/>
          </a:prstGeom>
        </p:spPr>
        <p:txBody>
          <a:bodyPr wrap="square">
            <a:spAutoFit/>
          </a:bodyPr>
          <a:lstStyle/>
          <a:p>
            <a:pPr algn="just">
              <a:spcAft>
                <a:spcPts val="0"/>
              </a:spcAft>
            </a:pPr>
            <a:r>
              <a:rPr lang="zh-CN" altLang="en-US" sz="2400" kern="100" dirty="0">
                <a:latin typeface="+mn-ea"/>
              </a:rPr>
              <a:t>       一共</a:t>
            </a:r>
            <a:r>
              <a:rPr lang="en-US" altLang="zh-CN" sz="2400" kern="100" dirty="0">
                <a:latin typeface="+mn-ea"/>
              </a:rPr>
              <a:t>13</a:t>
            </a:r>
            <a:r>
              <a:rPr lang="zh-CN" altLang="en-US" sz="2400" kern="100" dirty="0">
                <a:latin typeface="+mn-ea"/>
              </a:rPr>
              <a:t>种图，有：用例图，类图，活动图，对象图，包图，复合结构图，顺序图，交互概要图，协作图，时间图，状态图，构建图，部署图</a:t>
            </a:r>
            <a:endParaRPr lang="zh-CN" altLang="zh-SG" sz="2400" kern="100" dirty="0">
              <a:latin typeface="+mn-ea"/>
            </a:endParaRPr>
          </a:p>
        </p:txBody>
      </p:sp>
    </p:spTree>
    <p:extLst>
      <p:ext uri="{BB962C8B-B14F-4D97-AF65-F5344CB8AC3E}">
        <p14:creationId xmlns:p14="http://schemas.microsoft.com/office/powerpoint/2010/main" val="3573395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1843510"/>
            <a:ext cx="3558984" cy="884599"/>
          </a:xfrm>
          <a:prstGeom prst="rect">
            <a:avLst/>
          </a:prstGeom>
        </p:spPr>
        <p:txBody>
          <a:bodyPr wrap="none" lIns="91438" tIns="45719" rIns="91438" bIns="45719">
            <a:spAutoFit/>
          </a:bodyPr>
          <a:lstStyle/>
          <a:p>
            <a:pPr>
              <a:lnSpc>
                <a:spcPct val="130000"/>
              </a:lnSpc>
            </a:pPr>
            <a:r>
              <a:rPr kumimoji="1" lang="zh-CN" altLang="en-US" sz="4400" b="1" dirty="0">
                <a:solidFill>
                  <a:srgbClr val="FFFFFF"/>
                </a:solidFill>
                <a:latin typeface="Century Gothic"/>
                <a:ea typeface="微软雅黑"/>
              </a:rPr>
              <a:t>初步认识</a:t>
            </a:r>
            <a:r>
              <a:rPr kumimoji="1" lang="en-US" altLang="zh-CN" sz="4400" b="1" dirty="0">
                <a:solidFill>
                  <a:srgbClr val="FFFFFF"/>
                </a:solidFill>
                <a:latin typeface="Century Gothic"/>
                <a:ea typeface="微软雅黑"/>
              </a:rPr>
              <a:t>UML</a:t>
            </a:r>
          </a:p>
        </p:txBody>
      </p:sp>
      <p:sp>
        <p:nvSpPr>
          <p:cNvPr id="5" name="文本框 4"/>
          <p:cNvSpPr txBox="1"/>
          <p:nvPr/>
        </p:nvSpPr>
        <p:spPr>
          <a:xfrm>
            <a:off x="5922756" y="3448050"/>
            <a:ext cx="4859544" cy="701346"/>
          </a:xfrm>
          <a:prstGeom prst="rect">
            <a:avLst/>
          </a:prstGeom>
          <a:noFill/>
        </p:spPr>
        <p:txBody>
          <a:bodyPr wrap="square" rtlCol="0">
            <a:spAutoFit/>
          </a:bodyPr>
          <a:lstStyle/>
          <a:p>
            <a:pPr>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UML</a:t>
            </a:r>
            <a:r>
              <a:rPr lang="zh-CN" altLang="en-US" sz="1600" dirty="0">
                <a:solidFill>
                  <a:schemeClr val="bg1"/>
                </a:solidFill>
                <a:latin typeface="微软雅黑" panose="020B0503020204020204" pitchFamily="34" charset="-122"/>
                <a:ea typeface="微软雅黑" panose="020B0503020204020204" pitchFamily="34" charset="-122"/>
              </a:rPr>
              <a:t>是一种能够描述问题、描述解决方案、起到沟通作用的语言。</a:t>
            </a:r>
          </a:p>
        </p:txBody>
      </p:sp>
    </p:spTree>
    <p:extLst>
      <p:ext uri="{BB962C8B-B14F-4D97-AF65-F5344CB8AC3E}">
        <p14:creationId xmlns:p14="http://schemas.microsoft.com/office/powerpoint/2010/main" val="1903766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B80DC7F7-C95B-4C7A-867D-081310531A4E}"/>
              </a:ext>
            </a:extLst>
          </p:cNvPr>
          <p:cNvSpPr/>
          <p:nvPr/>
        </p:nvSpPr>
        <p:spPr>
          <a:xfrm>
            <a:off x="548640" y="4290646"/>
            <a:ext cx="5964702"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pic>
        <p:nvPicPr>
          <p:cNvPr id="11266" name="Picture 2" descr="https://upload.wikimedia.org/wikipedia/commons/thumb/7/74/Uml_diagram.svg/850px-Uml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687" y="869449"/>
            <a:ext cx="9100625" cy="51191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3EC52E39-71C3-4DDA-A108-E049197C7F0A}"/>
              </a:ext>
            </a:extLst>
          </p:cNvPr>
          <p:cNvSpPr txBox="1"/>
          <p:nvPr/>
        </p:nvSpPr>
        <p:spPr>
          <a:xfrm>
            <a:off x="745587" y="4403188"/>
            <a:ext cx="6217919" cy="2308324"/>
          </a:xfrm>
          <a:prstGeom prst="rect">
            <a:avLst/>
          </a:prstGeom>
          <a:noFill/>
        </p:spPr>
        <p:txBody>
          <a:bodyPr wrap="square" rtlCol="0">
            <a:spAutoFit/>
          </a:bodyPr>
          <a:lstStyle/>
          <a:p>
            <a:r>
              <a:rPr lang="en-US" altLang="zh-CN" sz="2400" dirty="0">
                <a:solidFill>
                  <a:srgbClr val="FFFFFF"/>
                </a:solidFill>
                <a:latin typeface="+mj-ea"/>
                <a:ea typeface="+mj-ea"/>
              </a:rPr>
              <a:t>UML</a:t>
            </a:r>
            <a:r>
              <a:rPr lang="zh-CN" altLang="en-US" sz="2400" dirty="0">
                <a:solidFill>
                  <a:srgbClr val="FFFFFF"/>
                </a:solidFill>
                <a:latin typeface="+mj-ea"/>
                <a:ea typeface="+mj-ea"/>
              </a:rPr>
              <a:t>一共有</a:t>
            </a:r>
            <a:r>
              <a:rPr lang="en-US" altLang="zh-CN" sz="2400" dirty="0">
                <a:solidFill>
                  <a:srgbClr val="FFFFFF"/>
                </a:solidFill>
                <a:latin typeface="+mj-ea"/>
                <a:ea typeface="+mj-ea"/>
              </a:rPr>
              <a:t>13</a:t>
            </a:r>
            <a:r>
              <a:rPr lang="zh-CN" altLang="en-US" sz="2400" dirty="0">
                <a:solidFill>
                  <a:srgbClr val="FFFFFF"/>
                </a:solidFill>
                <a:latin typeface="+mj-ea"/>
                <a:ea typeface="+mj-ea"/>
              </a:rPr>
              <a:t>种图，其中</a:t>
            </a:r>
            <a:endParaRPr lang="en-US" altLang="zh-CN" sz="2400" dirty="0">
              <a:solidFill>
                <a:srgbClr val="FFFFFF"/>
              </a:solidFill>
              <a:latin typeface="+mj-ea"/>
              <a:ea typeface="+mj-ea"/>
            </a:endParaRPr>
          </a:p>
          <a:p>
            <a:r>
              <a:rPr lang="en-US" altLang="zh-CN" sz="2400" b="1" dirty="0">
                <a:solidFill>
                  <a:srgbClr val="FFFFFF"/>
                </a:solidFill>
                <a:latin typeface="+mj-ea"/>
                <a:ea typeface="+mj-ea"/>
              </a:rPr>
              <a:t>UML</a:t>
            </a:r>
            <a:r>
              <a:rPr lang="zh-CN" altLang="en-US" sz="2400" b="1" dirty="0">
                <a:solidFill>
                  <a:srgbClr val="FFFFFF"/>
                </a:solidFill>
                <a:latin typeface="+mj-ea"/>
                <a:ea typeface="+mj-ea"/>
              </a:rPr>
              <a:t>静态图包括：</a:t>
            </a:r>
            <a:endParaRPr lang="zh-CN" altLang="en-US" sz="2400" dirty="0">
              <a:solidFill>
                <a:srgbClr val="FFFFFF"/>
              </a:solidFill>
              <a:latin typeface="+mj-ea"/>
              <a:ea typeface="+mj-ea"/>
            </a:endParaRPr>
          </a:p>
          <a:p>
            <a:r>
              <a:rPr lang="zh-CN" altLang="en-US" sz="2400" dirty="0">
                <a:solidFill>
                  <a:srgbClr val="FFFFFF"/>
                </a:solidFill>
                <a:latin typeface="+mj-ea"/>
                <a:ea typeface="+mj-ea"/>
              </a:rPr>
              <a:t>用例图，类图，组件图，对象图，部署图</a:t>
            </a:r>
          </a:p>
          <a:p>
            <a:r>
              <a:rPr lang="en-US" altLang="zh-CN" sz="2400" b="1" dirty="0">
                <a:solidFill>
                  <a:srgbClr val="FFFFFF"/>
                </a:solidFill>
                <a:latin typeface="+mj-ea"/>
                <a:ea typeface="+mj-ea"/>
              </a:rPr>
              <a:t>UML</a:t>
            </a:r>
            <a:r>
              <a:rPr lang="zh-CN" altLang="en-US" sz="2400" b="1" dirty="0">
                <a:solidFill>
                  <a:srgbClr val="FFFFFF"/>
                </a:solidFill>
                <a:latin typeface="+mj-ea"/>
                <a:ea typeface="+mj-ea"/>
              </a:rPr>
              <a:t>动态图包括：</a:t>
            </a:r>
            <a:endParaRPr lang="zh-CN" altLang="en-US" sz="2400" dirty="0">
              <a:solidFill>
                <a:srgbClr val="FFFFFF"/>
              </a:solidFill>
              <a:latin typeface="+mj-ea"/>
              <a:ea typeface="+mj-ea"/>
            </a:endParaRPr>
          </a:p>
          <a:p>
            <a:r>
              <a:rPr lang="zh-CN" altLang="en-US" sz="2400" dirty="0">
                <a:solidFill>
                  <a:srgbClr val="FFFFFF"/>
                </a:solidFill>
                <a:latin typeface="+mj-ea"/>
                <a:ea typeface="+mj-ea"/>
              </a:rPr>
              <a:t>活动图，状态图，时序图，协作图</a:t>
            </a:r>
          </a:p>
          <a:p>
            <a:endParaRPr lang="zh-SG" altLang="en-US" sz="2400" dirty="0">
              <a:solidFill>
                <a:srgbClr val="FFFFFF"/>
              </a:solidFill>
              <a:latin typeface="+mj-ea"/>
              <a:ea typeface="+mj-ea"/>
            </a:endParaRPr>
          </a:p>
        </p:txBody>
      </p:sp>
      <p:sp>
        <p:nvSpPr>
          <p:cNvPr id="4" name="文本占位符 1">
            <a:extLst>
              <a:ext uri="{FF2B5EF4-FFF2-40B4-BE49-F238E27FC236}">
                <a16:creationId xmlns:a16="http://schemas.microsoft.com/office/drawing/2014/main" xmlns="" id="{F994324F-E0A9-4AEE-8873-69D7803A5F82}"/>
              </a:ext>
            </a:extLst>
          </p:cNvPr>
          <p:cNvSpPr>
            <a:spLocks noGrp="1"/>
          </p:cNvSpPr>
          <p:nvPr>
            <p:ph type="body" sz="quarter" idx="10"/>
          </p:nvPr>
        </p:nvSpPr>
        <p:spPr>
          <a:xfrm>
            <a:off x="3805632" y="379640"/>
            <a:ext cx="4136571" cy="362404"/>
          </a:xfrm>
        </p:spPr>
        <p:txBody>
          <a:bodyPr/>
          <a:lstStyle/>
          <a:p>
            <a:pPr algn="ctr"/>
            <a:r>
              <a:rPr lang="en-US" altLang="zh-CN" b="0" dirty="0">
                <a:latin typeface="+mj-ea"/>
                <a:ea typeface="+mj-ea"/>
              </a:rPr>
              <a:t>UML13</a:t>
            </a:r>
            <a:r>
              <a:rPr lang="zh-CN" altLang="en-US" b="0" dirty="0">
                <a:latin typeface="+mj-ea"/>
                <a:ea typeface="+mj-ea"/>
              </a:rPr>
              <a:t>种图</a:t>
            </a:r>
          </a:p>
        </p:txBody>
      </p:sp>
    </p:spTree>
    <p:extLst>
      <p:ext uri="{BB962C8B-B14F-4D97-AF65-F5344CB8AC3E}">
        <p14:creationId xmlns:p14="http://schemas.microsoft.com/office/powerpoint/2010/main" val="229820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EB666CD0-E275-4B28-B251-55B35033245F}"/>
              </a:ext>
            </a:extLst>
          </p:cNvPr>
          <p:cNvSpPr/>
          <p:nvPr/>
        </p:nvSpPr>
        <p:spPr>
          <a:xfrm>
            <a:off x="0" y="5725550"/>
            <a:ext cx="12192000" cy="123795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用例图（</a:t>
            </a:r>
            <a:r>
              <a:rPr lang="en-US" altLang="zh-CN" b="0" dirty="0"/>
              <a:t>Use case diagram</a:t>
            </a:r>
            <a:r>
              <a:rPr lang="zh-CN" altLang="en-US" b="0" dirty="0"/>
              <a:t>）</a:t>
            </a:r>
            <a:endParaRPr lang="zh-CN" altLang="en-US" dirty="0"/>
          </a:p>
        </p:txBody>
      </p:sp>
      <p:pic>
        <p:nvPicPr>
          <p:cNvPr id="18434" name="Picture 2" descr="https://upload.wikimedia.org/wikipedia/commons/thumb/7/71/UML_Use_Case_diagram.svg/513px-UML_Use_Case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474" y="926218"/>
            <a:ext cx="8446886" cy="50055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66639" y="5725551"/>
            <a:ext cx="9058721"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用例图</a:t>
            </a:r>
            <a:r>
              <a:rPr lang="en-US" altLang="zh-CN" sz="2400" dirty="0">
                <a:solidFill>
                  <a:srgbClr val="FFFFFF"/>
                </a:solidFill>
                <a:latin typeface="微软雅黑" panose="020B0503020204020204" pitchFamily="34" charset="-122"/>
                <a:ea typeface="微软雅黑" panose="020B0503020204020204" pitchFamily="34" charset="-122"/>
              </a:rPr>
              <a:t>Use case diagrams</a:t>
            </a:r>
            <a:r>
              <a:rPr lang="zh-CN" altLang="en-US" sz="2400" dirty="0">
                <a:solidFill>
                  <a:srgbClr val="FFFFFF"/>
                </a:solidFill>
                <a:latin typeface="微软雅黑" panose="020B0503020204020204" pitchFamily="34" charset="-122"/>
                <a:ea typeface="微软雅黑" panose="020B0503020204020204" pitchFamily="34" charset="-122"/>
              </a:rPr>
              <a:t>描述了作为一个外部的观察者的视角对系统的印象。强调这个系统是什么而不是这个系统怎么工作。</a:t>
            </a:r>
          </a:p>
        </p:txBody>
      </p:sp>
    </p:spTree>
    <p:extLst>
      <p:ext uri="{BB962C8B-B14F-4D97-AF65-F5344CB8AC3E}">
        <p14:creationId xmlns:p14="http://schemas.microsoft.com/office/powerpoint/2010/main" val="12684487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63E37AEB-CFC8-4121-8781-7F4CF9F99293}"/>
              </a:ext>
            </a:extLst>
          </p:cNvPr>
          <p:cNvSpPr/>
          <p:nvPr/>
        </p:nvSpPr>
        <p:spPr>
          <a:xfrm>
            <a:off x="0" y="5371160"/>
            <a:ext cx="12192000" cy="14868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活动图（</a:t>
            </a:r>
            <a:r>
              <a:rPr lang="en-US" altLang="zh-CN" b="0" dirty="0"/>
              <a:t>Activity Diagram</a:t>
            </a:r>
            <a:r>
              <a:rPr lang="zh-CN" altLang="en-US" b="0" dirty="0"/>
              <a:t>）</a:t>
            </a:r>
            <a:endParaRPr lang="zh-CN" altLang="en-US" dirty="0"/>
          </a:p>
        </p:txBody>
      </p:sp>
      <p:pic>
        <p:nvPicPr>
          <p:cNvPr id="22530" name="Picture 2" descr="http://img.my.csdn.net/uploads/201301/23/1358909336_49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76" y="1285457"/>
            <a:ext cx="7323682" cy="40857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110265" y="5372080"/>
            <a:ext cx="9527304"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活动图</a:t>
            </a:r>
            <a:r>
              <a:rPr lang="en-US" altLang="zh-CN" sz="2400" dirty="0">
                <a:solidFill>
                  <a:srgbClr val="FFFFFF"/>
                </a:solidFill>
                <a:latin typeface="微软雅黑" panose="020B0503020204020204" pitchFamily="34" charset="-122"/>
                <a:ea typeface="微软雅黑" panose="020B0503020204020204" pitchFamily="34" charset="-122"/>
              </a:rPr>
              <a:t>activity diagram</a:t>
            </a:r>
            <a:r>
              <a:rPr lang="zh-CN" altLang="en-US" sz="2400" dirty="0">
                <a:solidFill>
                  <a:srgbClr val="FFFFFF"/>
                </a:solidFill>
                <a:latin typeface="微软雅黑" panose="020B0503020204020204" pitchFamily="34" charset="-122"/>
                <a:ea typeface="微软雅黑" panose="020B0503020204020204" pitchFamily="34" charset="-122"/>
              </a:rPr>
              <a:t>是一个很特别的流程图。活动图和状态图之间是有关系的。状态图把焦点集中在过程中的对象身上，而活动图则集中在一个单独过程动作流程。活动图告诉了我们活动之间的依赖关系。</a:t>
            </a:r>
          </a:p>
        </p:txBody>
      </p:sp>
    </p:spTree>
    <p:extLst>
      <p:ext uri="{BB962C8B-B14F-4D97-AF65-F5344CB8AC3E}">
        <p14:creationId xmlns:p14="http://schemas.microsoft.com/office/powerpoint/2010/main" val="719794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7387F0A7-F609-4D41-9556-17F0C3F6677F}"/>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20397" y="393708"/>
            <a:ext cx="4136571" cy="362404"/>
          </a:xfrm>
        </p:spPr>
        <p:txBody>
          <a:bodyPr/>
          <a:lstStyle/>
          <a:p>
            <a:pPr algn="ctr"/>
            <a:r>
              <a:rPr lang="zh-CN" altLang="en-US" b="0" dirty="0"/>
              <a:t>类图（</a:t>
            </a:r>
            <a:r>
              <a:rPr lang="en-US" altLang="zh-CN" b="0" dirty="0"/>
              <a:t>Class Diagram</a:t>
            </a:r>
            <a:r>
              <a:rPr lang="zh-CN" altLang="en-US" b="0" dirty="0"/>
              <a:t>）</a:t>
            </a:r>
            <a:endParaRPr lang="zh-CN" altLang="en-US" dirty="0"/>
          </a:p>
        </p:txBody>
      </p:sp>
      <p:pic>
        <p:nvPicPr>
          <p:cNvPr id="12294" name="Picture 6" descr="https://upload.wikimedia.org/wikipedia/commons/thumb/4/41/BankAccount1.svg/212px-BankAccount1.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411" y="1611197"/>
            <a:ext cx="5203177" cy="277339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90166" y="5025830"/>
            <a:ext cx="7811665"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类图</a:t>
            </a:r>
            <a:r>
              <a:rPr lang="en-US" altLang="zh-CN" sz="2400" dirty="0">
                <a:solidFill>
                  <a:srgbClr val="FFFFFF"/>
                </a:solidFill>
                <a:latin typeface="微软雅黑" panose="020B0503020204020204" pitchFamily="34" charset="-122"/>
                <a:ea typeface="微软雅黑" panose="020B0503020204020204" pitchFamily="34" charset="-122"/>
              </a:rPr>
              <a:t>Class diagram</a:t>
            </a:r>
            <a:r>
              <a:rPr lang="zh-CN" altLang="en-US" sz="2400" dirty="0">
                <a:solidFill>
                  <a:srgbClr val="FFFFFF"/>
                </a:solidFill>
                <a:latin typeface="微软雅黑" panose="020B0503020204020204" pitchFamily="34" charset="-122"/>
                <a:ea typeface="微软雅黑" panose="020B0503020204020204" pitchFamily="34" charset="-122"/>
              </a:rPr>
              <a:t>通过显示出系统的类以及这些类之间的关系来表示系统。类图是静态的－它们显示出什么可以产生影响但不会告诉你什么时候产生影响。</a:t>
            </a:r>
          </a:p>
        </p:txBody>
      </p:sp>
    </p:spTree>
    <p:extLst>
      <p:ext uri="{BB962C8B-B14F-4D97-AF65-F5344CB8AC3E}">
        <p14:creationId xmlns:p14="http://schemas.microsoft.com/office/powerpoint/2010/main" val="150868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343BE4D3-94FA-4F03-8FEB-3AE29F122D05}"/>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对象图（</a:t>
            </a:r>
            <a:r>
              <a:rPr lang="en-US" altLang="zh-CN" b="0" dirty="0"/>
              <a:t>Object diagram</a:t>
            </a:r>
            <a:r>
              <a:rPr lang="zh-CN" altLang="en-US" b="0" dirty="0"/>
              <a:t>）</a:t>
            </a:r>
            <a:endParaRPr lang="zh-CN" altLang="en-US" dirty="0"/>
          </a:p>
        </p:txBody>
      </p:sp>
      <p:pic>
        <p:nvPicPr>
          <p:cNvPr id="16386" name="Picture 2" descr="https://upload.wikimedia.org/wikipedia/commons/8/89/Instance_specificat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73" y="2159719"/>
            <a:ext cx="8572901" cy="24900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517646" y="5325828"/>
            <a:ext cx="6712542" cy="52565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表示在某一时刻类的对象静态结构和行为。</a:t>
            </a:r>
          </a:p>
        </p:txBody>
      </p:sp>
    </p:spTree>
    <p:extLst>
      <p:ext uri="{BB962C8B-B14F-4D97-AF65-F5344CB8AC3E}">
        <p14:creationId xmlns:p14="http://schemas.microsoft.com/office/powerpoint/2010/main" val="4094545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700DEA9B-3C16-42DC-84F1-35764D244F2E}"/>
              </a:ext>
            </a:extLst>
          </p:cNvPr>
          <p:cNvSpPr/>
          <p:nvPr/>
        </p:nvSpPr>
        <p:spPr>
          <a:xfrm>
            <a:off x="0" y="5372078"/>
            <a:ext cx="12192000" cy="14859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包图（</a:t>
            </a:r>
            <a:r>
              <a:rPr lang="en-US" altLang="zh-CN" b="0" dirty="0"/>
              <a:t>Package diagram</a:t>
            </a:r>
            <a:r>
              <a:rPr lang="zh-CN" altLang="en-US" b="0" dirty="0"/>
              <a:t>）</a:t>
            </a:r>
            <a:endParaRPr lang="zh-CN" altLang="en-US" dirty="0"/>
          </a:p>
        </p:txBody>
      </p:sp>
      <p:pic>
        <p:nvPicPr>
          <p:cNvPr id="17410" name="Picture 2" descr="https://upload.wikimedia.org/wikipedia/commons/8/86/Package_impor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002" y="1252688"/>
            <a:ext cx="6910880" cy="39862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02094" y="5605312"/>
            <a:ext cx="4738695"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展现有模型本身分解而成的组织单元</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包</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以及它们的依赖关系。</a:t>
            </a:r>
            <a:r>
              <a:rPr lang="en-US" altLang="zh-CN" sz="2400" dirty="0">
                <a:solidFill>
                  <a:srgbClr val="FFFFFF"/>
                </a:solidFill>
                <a:latin typeface="微软雅黑" panose="020B0503020204020204" pitchFamily="34" charset="-122"/>
                <a:ea typeface="微软雅黑" panose="020B0503020204020204" pitchFamily="34" charset="-122"/>
              </a:rPr>
              <a:t>	</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99228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20F995F6-006A-4959-B896-B3A111ACACC8}"/>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892243" y="471136"/>
            <a:ext cx="6407513" cy="362404"/>
          </a:xfrm>
        </p:spPr>
        <p:txBody>
          <a:bodyPr/>
          <a:lstStyle/>
          <a:p>
            <a:pPr algn="ctr"/>
            <a:r>
              <a:rPr lang="zh-CN" altLang="en-US" b="0" dirty="0"/>
              <a:t>复合结构图（</a:t>
            </a:r>
            <a:r>
              <a:rPr lang="en-US" altLang="zh-CN" b="0" dirty="0"/>
              <a:t>Composite structure diagram</a:t>
            </a:r>
            <a:r>
              <a:rPr lang="zh-CN" altLang="en-US" b="0" dirty="0"/>
              <a:t>）</a:t>
            </a:r>
            <a:endParaRPr lang="zh-CN" altLang="en-US" dirty="0"/>
          </a:p>
        </p:txBody>
      </p:sp>
      <p:pic>
        <p:nvPicPr>
          <p:cNvPr id="14338" name="Picture 2" descr="https://upload.wikimedia.org/wikipedia/commons/b/b0/Composite_Structur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511" y="1856053"/>
            <a:ext cx="8232812" cy="25515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818120" y="5018672"/>
            <a:ext cx="6111593"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描述系统中某一部分</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组合结构</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的内部结构，包括该部分与系统其它部分的交互点。</a:t>
            </a:r>
          </a:p>
        </p:txBody>
      </p:sp>
    </p:spTree>
    <p:extLst>
      <p:ext uri="{BB962C8B-B14F-4D97-AF65-F5344CB8AC3E}">
        <p14:creationId xmlns:p14="http://schemas.microsoft.com/office/powerpoint/2010/main" val="590180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6D9BEA4E-C7B9-4FAB-A3CD-550B5A2D5209}"/>
              </a:ext>
            </a:extLst>
          </p:cNvPr>
          <p:cNvSpPr/>
          <p:nvPr/>
        </p:nvSpPr>
        <p:spPr>
          <a:xfrm>
            <a:off x="0" y="5372080"/>
            <a:ext cx="12192000" cy="14859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顺序图（</a:t>
            </a:r>
            <a:r>
              <a:rPr lang="en-US" altLang="zh-CN" b="0" dirty="0"/>
              <a:t>Sequence Diagram</a:t>
            </a:r>
            <a:r>
              <a:rPr lang="zh-CN" altLang="en-US" b="0" dirty="0"/>
              <a:t>）</a:t>
            </a:r>
            <a:endParaRPr lang="zh-CN" altLang="en-US" dirty="0"/>
          </a:p>
        </p:txBody>
      </p:sp>
      <p:pic>
        <p:nvPicPr>
          <p:cNvPr id="20482" name="Picture 2" descr="http://img.my.csdn.net/uploads/201301/23/1358909312_11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6" y="1119914"/>
            <a:ext cx="7242553" cy="415173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84628" y="5372080"/>
            <a:ext cx="11422744"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顺序图将交互关系表示为一个二维图。纵向是时间轴，时间沿竖线向下延伸。横向轴代表了在协作中各独立对象的类元角色。类元角色用生命线表示。当对象存在时，角色用一条虚线表示，当对象的过程处于激活状态时，生命线是一个双道线。</a:t>
            </a:r>
          </a:p>
        </p:txBody>
      </p:sp>
    </p:spTree>
    <p:extLst>
      <p:ext uri="{BB962C8B-B14F-4D97-AF65-F5344CB8AC3E}">
        <p14:creationId xmlns:p14="http://schemas.microsoft.com/office/powerpoint/2010/main" val="3754945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64DF98BD-2235-4AA5-94E0-8A3CA4A1345A}"/>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913345" y="365572"/>
            <a:ext cx="6365310" cy="362404"/>
          </a:xfrm>
        </p:spPr>
        <p:txBody>
          <a:bodyPr/>
          <a:lstStyle/>
          <a:p>
            <a:pPr algn="ctr"/>
            <a:r>
              <a:rPr lang="zh-CN" altLang="en-US" b="0" dirty="0"/>
              <a:t>交互概要图（</a:t>
            </a:r>
            <a:r>
              <a:rPr lang="en-US" altLang="zh-CN" b="0" dirty="0"/>
              <a:t>Interaction Overview Diagram</a:t>
            </a:r>
            <a:r>
              <a:rPr lang="zh-CN" altLang="en-US" b="0" dirty="0"/>
              <a:t>）</a:t>
            </a:r>
            <a:endParaRPr lang="zh-CN" altLang="en-US" dirty="0"/>
          </a:p>
        </p:txBody>
      </p:sp>
      <p:pic>
        <p:nvPicPr>
          <p:cNvPr id="23554" name="Picture 2" descr="https://upload.wikimedia.org/wikipedia/commons/7/7a/Iau-diagram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218" y="1367922"/>
            <a:ext cx="4249970" cy="524305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81355" y="1685515"/>
            <a:ext cx="4529796" cy="2446182"/>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活动图和顺序图的混合物。直观地表达一组相关顺序图之间的流转逻辑。一种交互图，展现消息跨越不同对象或角色的实际时间信息。</a:t>
            </a:r>
            <a:endParaRPr lang="en-US" altLang="zh-CN" sz="24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9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916B61A8-7394-40A9-A2A2-27702A3D44A6}"/>
              </a:ext>
            </a:extLst>
          </p:cNvPr>
          <p:cNvSpPr/>
          <p:nvPr/>
        </p:nvSpPr>
        <p:spPr>
          <a:xfrm>
            <a:off x="0" y="1405395"/>
            <a:ext cx="363079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30797" y="375133"/>
            <a:ext cx="4930405" cy="362404"/>
          </a:xfrm>
        </p:spPr>
        <p:txBody>
          <a:bodyPr/>
          <a:lstStyle/>
          <a:p>
            <a:pPr algn="ctr"/>
            <a:r>
              <a:rPr lang="zh-CN" altLang="en-US" b="0" dirty="0"/>
              <a:t>协作图（</a:t>
            </a:r>
            <a:r>
              <a:rPr lang="en-US" altLang="zh-CN" b="0" dirty="0"/>
              <a:t>Collaboration Diagram</a:t>
            </a:r>
            <a:r>
              <a:rPr lang="zh-CN" altLang="en-US" b="0" dirty="0"/>
              <a:t>）</a:t>
            </a:r>
            <a:endParaRPr lang="zh-CN" altLang="en-US" dirty="0"/>
          </a:p>
        </p:txBody>
      </p:sp>
      <p:pic>
        <p:nvPicPr>
          <p:cNvPr id="21506" name="Picture 2" descr="http://img.my.csdn.net/uploads/201301/23/1358909325_14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632" y="1402671"/>
            <a:ext cx="8261419" cy="49813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24949" y="1712624"/>
            <a:ext cx="3302220" cy="2926314"/>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协作图也是互动的图表。他们像序列图一样也传递相同的信息，但他们不关心什么时候消息被传递，只关心对象的角色。</a:t>
            </a:r>
          </a:p>
        </p:txBody>
      </p:sp>
    </p:spTree>
    <p:extLst>
      <p:ext uri="{BB962C8B-B14F-4D97-AF65-F5344CB8AC3E}">
        <p14:creationId xmlns:p14="http://schemas.microsoft.com/office/powerpoint/2010/main" val="2746643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93339" cy="362404"/>
          </a:xfrm>
        </p:spPr>
        <p:txBody>
          <a:bodyPr/>
          <a:lstStyle/>
          <a:p>
            <a:pPr algn="ctr"/>
            <a:r>
              <a:rPr kumimoji="1" lang="en-US" altLang="zh-CN" dirty="0">
                <a:latin typeface="Century Gothic"/>
              </a:rPr>
              <a:t>1.1 </a:t>
            </a:r>
            <a:r>
              <a:rPr kumimoji="1" lang="zh-CN" altLang="en-US" dirty="0">
                <a:latin typeface="Century Gothic"/>
              </a:rPr>
              <a:t>什么是</a:t>
            </a:r>
            <a:r>
              <a:rPr kumimoji="1" lang="en-US" altLang="zh-CN" dirty="0">
                <a:latin typeface="Century Gothic"/>
              </a:rPr>
              <a:t>UML</a:t>
            </a:r>
            <a:r>
              <a:rPr kumimoji="1" lang="zh-CN" altLang="en-US" dirty="0">
                <a:latin typeface="Century Gothic"/>
              </a:rPr>
              <a:t>？</a:t>
            </a:r>
            <a:endParaRPr kumimoji="1" lang="en-US" altLang="zh-CN" dirty="0">
              <a:latin typeface="Century Gothic"/>
            </a:endParaRPr>
          </a:p>
        </p:txBody>
      </p:sp>
      <p:sp>
        <p:nvSpPr>
          <p:cNvPr id="4" name="文本框 3"/>
          <p:cNvSpPr txBox="1"/>
          <p:nvPr/>
        </p:nvSpPr>
        <p:spPr>
          <a:xfrm>
            <a:off x="1254906" y="2188853"/>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语言角度</a:t>
            </a:r>
          </a:p>
        </p:txBody>
      </p:sp>
      <p:sp>
        <p:nvSpPr>
          <p:cNvPr id="5" name="矩形 4"/>
          <p:cNvSpPr/>
          <p:nvPr/>
        </p:nvSpPr>
        <p:spPr>
          <a:xfrm>
            <a:off x="1254907" y="2650516"/>
            <a:ext cx="2936093" cy="230562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它是一种用文本、图形和符号的集合来描述现实生活中各类事务、活动及其之间关系的语言。</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它是一个支持模型化和软件系统开发的图形化语言，为软件开发的所有阶段提供模型化和可视化支持，包括由需求分析到规格，到构造和配置。</a:t>
            </a:r>
          </a:p>
        </p:txBody>
      </p:sp>
      <p:sp>
        <p:nvSpPr>
          <p:cNvPr id="8" name="文本框 7"/>
          <p:cNvSpPr txBox="1"/>
          <p:nvPr/>
        </p:nvSpPr>
        <p:spPr>
          <a:xfrm>
            <a:off x="1254906" y="4885312"/>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工具角度</a:t>
            </a:r>
          </a:p>
        </p:txBody>
      </p:sp>
      <p:sp>
        <p:nvSpPr>
          <p:cNvPr id="9" name="矩形 8"/>
          <p:cNvSpPr/>
          <p:nvPr/>
        </p:nvSpPr>
        <p:spPr>
          <a:xfrm>
            <a:off x="1254906" y="5346975"/>
            <a:ext cx="2936093"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适用于数据建模、业务建模、对象建模和组件建模。</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2558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E494E3CA-0FF3-4E3E-BF69-374E99452960}"/>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时间图</a:t>
            </a:r>
            <a:r>
              <a:rPr lang="en-US" altLang="zh-CN" b="0" dirty="0"/>
              <a:t>(Timing Diagram)</a:t>
            </a:r>
            <a:endParaRPr lang="zh-CN" altLang="en-US" b="0" dirty="0"/>
          </a:p>
        </p:txBody>
      </p:sp>
      <p:sp>
        <p:nvSpPr>
          <p:cNvPr id="3" name="文本框 2"/>
          <p:cNvSpPr txBox="1"/>
          <p:nvPr/>
        </p:nvSpPr>
        <p:spPr>
          <a:xfrm>
            <a:off x="493004" y="1687234"/>
            <a:ext cx="4387848"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一种交互图，展现消息跨越不同对象或角色的实际时间信息；</a:t>
            </a:r>
            <a:r>
              <a:rPr lang="en-US" altLang="zh-CN" sz="2400" dirty="0">
                <a:solidFill>
                  <a:srgbClr val="FFFFFF"/>
                </a:solidFill>
                <a:latin typeface="微软雅黑" panose="020B0503020204020204" pitchFamily="34" charset="-122"/>
                <a:ea typeface="微软雅黑" panose="020B0503020204020204" pitchFamily="34" charset="-122"/>
              </a:rPr>
              <a:t>	</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873917" y="1169667"/>
            <a:ext cx="5131293" cy="5552057"/>
          </a:xfrm>
          <a:prstGeom prst="rect">
            <a:avLst/>
          </a:prstGeom>
        </p:spPr>
      </p:pic>
    </p:spTree>
    <p:extLst>
      <p:ext uri="{BB962C8B-B14F-4D97-AF65-F5344CB8AC3E}">
        <p14:creationId xmlns:p14="http://schemas.microsoft.com/office/powerpoint/2010/main" val="3027620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46327C26-E7A0-4FF9-B0C1-737B41923DCA}"/>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状态图（</a:t>
            </a:r>
            <a:r>
              <a:rPr lang="en-US" altLang="zh-CN" b="0" dirty="0"/>
              <a:t>State Diagram</a:t>
            </a:r>
            <a:r>
              <a:rPr lang="zh-CN" altLang="en-US" b="0" dirty="0"/>
              <a:t>）</a:t>
            </a:r>
            <a:endParaRPr lang="zh-CN" altLang="en-US" dirty="0"/>
          </a:p>
        </p:txBody>
      </p:sp>
      <p:pic>
        <p:nvPicPr>
          <p:cNvPr id="19458" name="Picture 2" descr="https://upload.wikimedia.org/wikipedia/commons/b/be/UML_stat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894" y="1380765"/>
            <a:ext cx="3828618" cy="50975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48471" y="1965843"/>
            <a:ext cx="4276914" cy="2926314"/>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对象拥有行为和状态。对象的状态是由对象当前的行动和条件决定的。状态图</a:t>
            </a:r>
            <a:r>
              <a:rPr lang="en-US" altLang="zh-CN" sz="2400" dirty="0">
                <a:solidFill>
                  <a:srgbClr val="FFFFFF"/>
                </a:solidFill>
                <a:latin typeface="微软雅黑" panose="020B0503020204020204" pitchFamily="34" charset="-122"/>
                <a:ea typeface="微软雅黑" panose="020B0503020204020204" pitchFamily="34" charset="-122"/>
              </a:rPr>
              <a:t>state diagram</a:t>
            </a:r>
            <a:r>
              <a:rPr lang="zh-CN" altLang="en-US" sz="2400" dirty="0">
                <a:solidFill>
                  <a:srgbClr val="FFFFFF"/>
                </a:solidFill>
                <a:latin typeface="微软雅黑" panose="020B0503020204020204" pitchFamily="34" charset="-122"/>
                <a:ea typeface="微软雅黑" panose="020B0503020204020204" pitchFamily="34" charset="-122"/>
              </a:rPr>
              <a:t>显示出了对象可能的状态以及由状态改变而导致的转移。</a:t>
            </a:r>
          </a:p>
        </p:txBody>
      </p:sp>
    </p:spTree>
    <p:extLst>
      <p:ext uri="{BB962C8B-B14F-4D97-AF65-F5344CB8AC3E}">
        <p14:creationId xmlns:p14="http://schemas.microsoft.com/office/powerpoint/2010/main" val="28820256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743AFC6A-F190-4769-A209-27A38F611EE5}"/>
              </a:ext>
            </a:extLst>
          </p:cNvPr>
          <p:cNvSpPr/>
          <p:nvPr/>
        </p:nvSpPr>
        <p:spPr>
          <a:xfrm>
            <a:off x="1" y="1405395"/>
            <a:ext cx="4853354"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构件图（</a:t>
            </a:r>
            <a:r>
              <a:rPr lang="en-US" altLang="zh-CN" b="0" dirty="0"/>
              <a:t>Component diagram</a:t>
            </a:r>
            <a:r>
              <a:rPr lang="zh-CN" altLang="en-US" b="0" dirty="0"/>
              <a:t>）</a:t>
            </a:r>
            <a:endParaRPr lang="zh-CN" altLang="en-US" dirty="0"/>
          </a:p>
        </p:txBody>
      </p:sp>
      <p:pic>
        <p:nvPicPr>
          <p:cNvPr id="13314" name="Picture 2" descr="https://upload.wikimedia.org/wikipedia/commons/7/74/Componen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889" y="1689385"/>
            <a:ext cx="6764855" cy="39353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69348" y="2046160"/>
            <a:ext cx="4114659" cy="3406445"/>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构件图主要用于描述各种软件构件之间的依赖关系，例如，可执行文件和源文件之间的依赖关系，所设计的系统中的构件的表示法及这些构件之间的关系构成了构件图。</a:t>
            </a:r>
          </a:p>
        </p:txBody>
      </p:sp>
    </p:spTree>
    <p:extLst>
      <p:ext uri="{BB962C8B-B14F-4D97-AF65-F5344CB8AC3E}">
        <p14:creationId xmlns:p14="http://schemas.microsoft.com/office/powerpoint/2010/main" val="20432648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146EF08D-560E-4D41-B9A7-9DCFF69CEA13}"/>
              </a:ext>
            </a:extLst>
          </p:cNvPr>
          <p:cNvSpPr/>
          <p:nvPr/>
        </p:nvSpPr>
        <p:spPr>
          <a:xfrm>
            <a:off x="0" y="1405395"/>
            <a:ext cx="5148775"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部署图（</a:t>
            </a:r>
            <a:r>
              <a:rPr lang="en-US" altLang="zh-CN" b="0" dirty="0"/>
              <a:t>Deployment diagram</a:t>
            </a:r>
            <a:r>
              <a:rPr lang="zh-CN" altLang="en-US" b="0" dirty="0"/>
              <a:t>）</a:t>
            </a:r>
            <a:endParaRPr lang="zh-CN" altLang="en-US" dirty="0"/>
          </a:p>
        </p:txBody>
      </p:sp>
      <p:pic>
        <p:nvPicPr>
          <p:cNvPr id="15362" name="Picture 2" descr="https://upload.wikimedia.org/wikipedia/commons/a/a8/UML_Diagramme_Deploiem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2" y="1410646"/>
            <a:ext cx="6536853" cy="506771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62706" y="2644752"/>
            <a:ext cx="4023361" cy="1005788"/>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描述系统所需的硬件构件的物理部署</a:t>
            </a:r>
          </a:p>
        </p:txBody>
      </p:sp>
    </p:spTree>
    <p:extLst>
      <p:ext uri="{BB962C8B-B14F-4D97-AF65-F5344CB8AC3E}">
        <p14:creationId xmlns:p14="http://schemas.microsoft.com/office/powerpoint/2010/main" val="905275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7" name="MH_Other_7"/>
          <p:cNvPicPr/>
          <p:nvPr/>
        </p:nvPicPr>
        <p:blipFill>
          <a:blip r:embed="rId3"/>
          <a:stretch>
            <a:fillRect/>
          </a:stretch>
        </p:blipFill>
        <p:spPr>
          <a:xfrm>
            <a:off x="335280" y="260774"/>
            <a:ext cx="392853" cy="368300"/>
          </a:xfrm>
          <a:prstGeom prst="rect">
            <a:avLst/>
          </a:prstGeom>
          <a:noFill/>
          <a:ln w="9525">
            <a:noFill/>
            <a:miter/>
          </a:ln>
        </p:spPr>
      </p:pic>
      <p:sp>
        <p:nvSpPr>
          <p:cNvPr id="11271" name="文本框 196"/>
          <p:cNvSpPr txBox="1"/>
          <p:nvPr/>
        </p:nvSpPr>
        <p:spPr>
          <a:xfrm>
            <a:off x="-69663" y="2650210"/>
            <a:ext cx="11885317" cy="584775"/>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[1] </a:t>
            </a:r>
            <a:r>
              <a:rPr lang="zh-CN" altLang="en-US" sz="1600" dirty="0"/>
              <a:t>维基百科</a:t>
            </a:r>
            <a:r>
              <a:rPr lang="en-US" altLang="zh-CN" sz="1600" dirty="0"/>
              <a:t>.</a:t>
            </a:r>
            <a:r>
              <a:rPr lang="zh-CN" altLang="en-US" sz="1600" b="1" i="1" dirty="0"/>
              <a:t>统一建模语言</a:t>
            </a:r>
            <a:r>
              <a:rPr lang="en-US" altLang="zh-CN" sz="1600" dirty="0"/>
              <a:t>. 2018; Available from:</a:t>
            </a:r>
            <a:r>
              <a:rPr lang="en-US" altLang="zh-CN" sz="1600" dirty="0">
                <a:solidFill>
                  <a:srgbClr val="0070C0"/>
                </a:solidFill>
              </a:rPr>
              <a:t> </a:t>
            </a:r>
            <a:r>
              <a:rPr lang="en-US" altLang="zh-CN" sz="1600" dirty="0">
                <a:hlinkClick r:id="rId4"/>
              </a:rPr>
              <a:t>https://zh.wikipedia.org/wiki/%E7%BB%9F%E4%B8%80%E5%BB%BA%E6%A8%A1%E8%AF%AD%E8%A8%80</a:t>
            </a:r>
            <a:endParaRPr lang="zh-CN" altLang="en-US" sz="1600" b="1" dirty="0">
              <a:latin typeface="微软雅黑" pitchFamily="34" charset="-122"/>
              <a:ea typeface="微软雅黑" pitchFamily="34" charset="-122"/>
            </a:endParaRPr>
          </a:p>
        </p:txBody>
      </p:sp>
      <p:sp>
        <p:nvSpPr>
          <p:cNvPr id="11273" name="文本框 198"/>
          <p:cNvSpPr txBox="1"/>
          <p:nvPr/>
        </p:nvSpPr>
        <p:spPr>
          <a:xfrm>
            <a:off x="-69663" y="3411008"/>
            <a:ext cx="9618487" cy="584775"/>
          </a:xfrm>
          <a:prstGeom prst="rect">
            <a:avLst/>
          </a:prstGeom>
          <a:noFill/>
          <a:ln w="9525">
            <a:noFill/>
            <a:miter/>
          </a:ln>
        </p:spPr>
        <p:txBody>
          <a:bodyPr wrap="square">
            <a:spAutoFit/>
          </a:bodyPr>
          <a:lstStyle/>
          <a:p>
            <a:pPr lvl="0"/>
            <a:r>
              <a:rPr lang="en-US" altLang="zh-CN" sz="1600" b="1" dirty="0">
                <a:solidFill>
                  <a:prstClr val="black"/>
                </a:solidFill>
                <a:latin typeface="微软雅黑" pitchFamily="34" charset="-122"/>
                <a:ea typeface="微软雅黑" pitchFamily="34" charset="-122"/>
              </a:rPr>
              <a:t>[2] </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Grandy</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Booch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James</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Rumbaugh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Ivar Jacobson</a:t>
            </a:r>
            <a:r>
              <a:rPr lang="zh-CN" altLang="en-US" sz="1600" dirty="0">
                <a:solidFill>
                  <a:prstClr val="black"/>
                </a:solidFill>
                <a:latin typeface="宋体" panose="02010600030101010101" pitchFamily="2" charset="-122"/>
                <a:ea typeface="宋体" panose="02010600030101010101" pitchFamily="2" charset="-122"/>
              </a:rPr>
              <a:t>著</a:t>
            </a:r>
            <a:r>
              <a:rPr lang="en-US" altLang="zh-CN" sz="1600" dirty="0">
                <a:solidFill>
                  <a:prstClr val="black"/>
                </a:solidFill>
                <a:ea typeface="宋体" panose="02010600030101010101" pitchFamily="2" charset="-122"/>
              </a:rPr>
              <a:t>.</a:t>
            </a:r>
            <a:r>
              <a:rPr lang="en-US" altLang="zh-CN" sz="1600" b="1" i="1" dirty="0">
                <a:solidFill>
                  <a:prstClr val="black"/>
                </a:solidFill>
                <a:ea typeface="宋体" panose="02010600030101010101" pitchFamily="2" charset="-122"/>
              </a:rPr>
              <a:t>UML</a:t>
            </a:r>
            <a:r>
              <a:rPr lang="zh-CN" altLang="en-US" sz="1600" b="1" i="1" dirty="0">
                <a:solidFill>
                  <a:prstClr val="black"/>
                </a:solidFill>
                <a:ea typeface="宋体" panose="02010600030101010101" pitchFamily="2" charset="-122"/>
              </a:rPr>
              <a:t>用户指南</a:t>
            </a:r>
            <a:r>
              <a:rPr lang="en-US" altLang="zh-CN" sz="1600" dirty="0">
                <a:solidFill>
                  <a:prstClr val="black"/>
                </a:solidFill>
                <a:ea typeface="宋体" panose="02010600030101010101" pitchFamily="2" charset="-122"/>
              </a:rPr>
              <a:t> .</a:t>
            </a:r>
            <a:r>
              <a:rPr lang="zh-CN" altLang="en-US" sz="1600" dirty="0">
                <a:solidFill>
                  <a:prstClr val="black"/>
                </a:solidFill>
                <a:ea typeface="宋体" panose="02010600030101010101" pitchFamily="2" charset="-122"/>
              </a:rPr>
              <a:t>邵维忠等译</a:t>
            </a:r>
            <a:r>
              <a:rPr lang="en-US" altLang="zh-CN" sz="1600" dirty="0">
                <a:solidFill>
                  <a:prstClr val="black"/>
                </a:solidFill>
                <a:ea typeface="宋体" panose="02010600030101010101" pitchFamily="2" charset="-122"/>
              </a:rPr>
              <a:t>.</a:t>
            </a:r>
            <a:r>
              <a:rPr lang="zh-CN" altLang="en-US" sz="1600" dirty="0">
                <a:solidFill>
                  <a:prstClr val="black"/>
                </a:solidFill>
                <a:ea typeface="宋体" panose="02010600030101010101" pitchFamily="2" charset="-122"/>
              </a:rPr>
              <a:t>北京：人民邮电出版社，</a:t>
            </a:r>
            <a:r>
              <a:rPr lang="en-US" altLang="zh-CN" sz="1600" dirty="0">
                <a:solidFill>
                  <a:prstClr val="black"/>
                </a:solidFill>
                <a:ea typeface="宋体" panose="02010600030101010101" pitchFamily="2" charset="-122"/>
              </a:rPr>
              <a:t>2013</a:t>
            </a:r>
            <a:endParaRPr lang="zh-CN" altLang="en-US" sz="1600" b="1" dirty="0">
              <a:solidFill>
                <a:prstClr val="black"/>
              </a:solidFill>
              <a:latin typeface="宋体" panose="02010600030101010101" pitchFamily="2" charset="-122"/>
              <a:ea typeface="宋体" panose="02010600030101010101" pitchFamily="2" charset="-122"/>
            </a:endParaRPr>
          </a:p>
        </p:txBody>
      </p:sp>
      <p:sp>
        <p:nvSpPr>
          <p:cNvPr id="11276" name="文本框 201"/>
          <p:cNvSpPr txBox="1"/>
          <p:nvPr/>
        </p:nvSpPr>
        <p:spPr>
          <a:xfrm>
            <a:off x="121073" y="1873090"/>
            <a:ext cx="2844800" cy="461665"/>
          </a:xfrm>
          <a:prstGeom prst="rect">
            <a:avLst/>
          </a:prstGeom>
          <a:noFill/>
          <a:ln w="9525">
            <a:noFill/>
            <a:miter/>
          </a:ln>
        </p:spPr>
        <p:txBody>
          <a:bodyPr>
            <a:spAutoFit/>
          </a:bodyPr>
          <a:lstStyle/>
          <a:p>
            <a:pPr lvl="0" algn="l" eaLnBrk="1" hangingPunct="1"/>
            <a:r>
              <a:rPr lang="en-US" altLang="zh-CN" sz="2400" b="1" dirty="0">
                <a:latin typeface="微软雅黑" pitchFamily="34" charset="-122"/>
                <a:ea typeface="微软雅黑" pitchFamily="34" charset="-122"/>
              </a:rPr>
              <a:t>  REFERENCE</a:t>
            </a:r>
          </a:p>
        </p:txBody>
      </p:sp>
      <p:cxnSp>
        <p:nvCxnSpPr>
          <p:cNvPr id="11277" name="直接连接符 202"/>
          <p:cNvCxnSpPr/>
          <p:nvPr/>
        </p:nvCxnSpPr>
        <p:spPr>
          <a:xfrm>
            <a:off x="5347" y="2480946"/>
            <a:ext cx="3217333" cy="19049"/>
          </a:xfrm>
          <a:prstGeom prst="line">
            <a:avLst/>
          </a:prstGeom>
          <a:ln>
            <a:headEnd type="diamond" w="med" len="med"/>
            <a:tailEnd type="none" w="med" len="med"/>
          </a:ln>
        </p:spPr>
        <p:style>
          <a:lnRef idx="2">
            <a:schemeClr val="dk1"/>
          </a:lnRef>
          <a:fillRef idx="0">
            <a:schemeClr val="dk1"/>
          </a:fillRef>
          <a:effectRef idx="1">
            <a:schemeClr val="dk1"/>
          </a:effectRef>
          <a:fontRef idx="minor">
            <a:schemeClr val="tx1"/>
          </a:fontRef>
        </p:style>
      </p:cxnSp>
      <p:grpSp>
        <p:nvGrpSpPr>
          <p:cNvPr id="17416" name="组合 56"/>
          <p:cNvGrpSpPr/>
          <p:nvPr/>
        </p:nvGrpSpPr>
        <p:grpSpPr>
          <a:xfrm>
            <a:off x="9072331" y="3332989"/>
            <a:ext cx="3023109" cy="3525011"/>
            <a:chOff x="3357554" y="571486"/>
            <a:chExt cx="2165349" cy="3557586"/>
          </a:xfrm>
          <a:solidFill>
            <a:srgbClr val="486271"/>
          </a:solidFill>
        </p:grpSpPr>
        <p:grpSp>
          <p:nvGrpSpPr>
            <p:cNvPr id="58" name="组合 208"/>
            <p:cNvGrpSpPr/>
            <p:nvPr/>
          </p:nvGrpSpPr>
          <p:grpSpPr bwMode="auto">
            <a:xfrm>
              <a:off x="4396006" y="2704762"/>
              <a:ext cx="120702" cy="431547"/>
              <a:chOff x="0" y="0"/>
              <a:chExt cx="184150" cy="644525"/>
            </a:xfrm>
            <a:grpFill/>
          </p:grpSpPr>
          <p:sp>
            <p:nvSpPr>
              <p:cNvPr id="273" name="Freeform 101"/>
              <p:cNvSpPr>
                <a:spLocks noChangeArrowheads="1"/>
              </p:cNvSpPr>
              <p:nvPr/>
            </p:nvSpPr>
            <p:spPr bwMode="auto">
              <a:xfrm>
                <a:off x="9525" y="82550"/>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4" name="Freeform 102"/>
              <p:cNvSpPr>
                <a:spLocks noChangeArrowheads="1"/>
              </p:cNvSpPr>
              <p:nvPr/>
            </p:nvSpPr>
            <p:spPr bwMode="auto">
              <a:xfrm>
                <a:off x="1587" y="0"/>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5" name="Freeform 103"/>
              <p:cNvSpPr>
                <a:spLocks noChangeArrowheads="1"/>
              </p:cNvSpPr>
              <p:nvPr/>
            </p:nvSpPr>
            <p:spPr bwMode="auto">
              <a:xfrm>
                <a:off x="0" y="49212"/>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6" name="Freeform 104"/>
              <p:cNvSpPr>
                <a:spLocks noChangeArrowheads="1"/>
              </p:cNvSpPr>
              <p:nvPr/>
            </p:nvSpPr>
            <p:spPr bwMode="auto">
              <a:xfrm>
                <a:off x="115887" y="588962"/>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59" name="组合 215"/>
            <p:cNvGrpSpPr/>
            <p:nvPr/>
          </p:nvGrpSpPr>
          <p:grpSpPr bwMode="auto">
            <a:xfrm>
              <a:off x="3996441" y="3096979"/>
              <a:ext cx="927115" cy="1032092"/>
              <a:chOff x="0" y="0"/>
              <a:chExt cx="1414463" cy="1541463"/>
            </a:xfrm>
            <a:grpFill/>
          </p:grpSpPr>
          <p:sp>
            <p:nvSpPr>
              <p:cNvPr id="176" name="Freeform 5"/>
              <p:cNvSpPr>
                <a:spLocks noChangeArrowheads="1"/>
              </p:cNvSpPr>
              <p:nvPr/>
            </p:nvSpPr>
            <p:spPr bwMode="auto">
              <a:xfrm>
                <a:off x="0" y="152400"/>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7" name="Freeform 6"/>
              <p:cNvSpPr>
                <a:spLocks noChangeArrowheads="1"/>
              </p:cNvSpPr>
              <p:nvPr/>
            </p:nvSpPr>
            <p:spPr bwMode="auto">
              <a:xfrm>
                <a:off x="303212" y="152400"/>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8" name="Freeform 7"/>
              <p:cNvSpPr>
                <a:spLocks noChangeArrowheads="1"/>
              </p:cNvSpPr>
              <p:nvPr/>
            </p:nvSpPr>
            <p:spPr bwMode="auto">
              <a:xfrm>
                <a:off x="557212" y="1400175"/>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9" name="Freeform 8"/>
              <p:cNvSpPr>
                <a:spLocks noChangeArrowheads="1"/>
              </p:cNvSpPr>
              <p:nvPr/>
            </p:nvSpPr>
            <p:spPr bwMode="auto">
              <a:xfrm>
                <a:off x="436562" y="1335088"/>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0" name="Freeform 9"/>
              <p:cNvSpPr>
                <a:spLocks noChangeArrowheads="1"/>
              </p:cNvSpPr>
              <p:nvPr/>
            </p:nvSpPr>
            <p:spPr bwMode="auto">
              <a:xfrm>
                <a:off x="361950" y="1379538"/>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1" name="Freeform 10"/>
              <p:cNvSpPr>
                <a:spLocks noChangeArrowheads="1"/>
              </p:cNvSpPr>
              <p:nvPr/>
            </p:nvSpPr>
            <p:spPr bwMode="auto">
              <a:xfrm>
                <a:off x="69850" y="509588"/>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2" name="Freeform 11"/>
              <p:cNvSpPr>
                <a:spLocks noChangeArrowheads="1"/>
              </p:cNvSpPr>
              <p:nvPr/>
            </p:nvSpPr>
            <p:spPr bwMode="auto">
              <a:xfrm>
                <a:off x="46037" y="401638"/>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3" name="Freeform 12"/>
              <p:cNvSpPr>
                <a:spLocks noChangeArrowheads="1"/>
              </p:cNvSpPr>
              <p:nvPr/>
            </p:nvSpPr>
            <p:spPr bwMode="auto">
              <a:xfrm>
                <a:off x="73025" y="598488"/>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4" name="Freeform 13"/>
              <p:cNvSpPr>
                <a:spLocks noChangeArrowheads="1"/>
              </p:cNvSpPr>
              <p:nvPr/>
            </p:nvSpPr>
            <p:spPr bwMode="auto">
              <a:xfrm>
                <a:off x="84137" y="684213"/>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5" name="Freeform 14"/>
              <p:cNvSpPr>
                <a:spLocks noChangeArrowheads="1"/>
              </p:cNvSpPr>
              <p:nvPr/>
            </p:nvSpPr>
            <p:spPr bwMode="auto">
              <a:xfrm>
                <a:off x="76200" y="782638"/>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6" name="Freeform 15"/>
              <p:cNvSpPr>
                <a:spLocks noChangeArrowheads="1"/>
              </p:cNvSpPr>
              <p:nvPr/>
            </p:nvSpPr>
            <p:spPr bwMode="auto">
              <a:xfrm>
                <a:off x="71437" y="873125"/>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7" name="Freeform 16"/>
              <p:cNvSpPr>
                <a:spLocks noChangeArrowheads="1"/>
              </p:cNvSpPr>
              <p:nvPr/>
            </p:nvSpPr>
            <p:spPr bwMode="auto">
              <a:xfrm>
                <a:off x="84137" y="965200"/>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8" name="Freeform 17"/>
              <p:cNvSpPr>
                <a:spLocks noChangeArrowheads="1"/>
              </p:cNvSpPr>
              <p:nvPr/>
            </p:nvSpPr>
            <p:spPr bwMode="auto">
              <a:xfrm>
                <a:off x="103187" y="1098550"/>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9" name="Freeform 18"/>
              <p:cNvSpPr>
                <a:spLocks noChangeArrowheads="1"/>
              </p:cNvSpPr>
              <p:nvPr/>
            </p:nvSpPr>
            <p:spPr bwMode="auto">
              <a:xfrm>
                <a:off x="327025" y="1130300"/>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0" name="Freeform 19"/>
              <p:cNvSpPr>
                <a:spLocks noChangeArrowheads="1"/>
              </p:cNvSpPr>
              <p:nvPr/>
            </p:nvSpPr>
            <p:spPr bwMode="auto">
              <a:xfrm>
                <a:off x="901700" y="152400"/>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1"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2"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3"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4"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5"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6"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7"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8"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9"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0"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1"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2" name="Freeform 31"/>
              <p:cNvSpPr>
                <a:spLocks noChangeArrowheads="1"/>
              </p:cNvSpPr>
              <p:nvPr/>
            </p:nvSpPr>
            <p:spPr bwMode="auto">
              <a:xfrm>
                <a:off x="973137" y="152400"/>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3" name="Freeform 32"/>
              <p:cNvSpPr>
                <a:spLocks noChangeArrowheads="1"/>
              </p:cNvSpPr>
              <p:nvPr/>
            </p:nvSpPr>
            <p:spPr bwMode="auto">
              <a:xfrm>
                <a:off x="979487" y="152400"/>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4"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5"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6" name="Freeform 35"/>
              <p:cNvSpPr>
                <a:spLocks noChangeArrowheads="1"/>
              </p:cNvSpPr>
              <p:nvPr/>
            </p:nvSpPr>
            <p:spPr bwMode="auto">
              <a:xfrm>
                <a:off x="995362" y="152400"/>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7" name="Freeform 36"/>
              <p:cNvSpPr>
                <a:spLocks noChangeArrowheads="1"/>
              </p:cNvSpPr>
              <p:nvPr/>
            </p:nvSpPr>
            <p:spPr bwMode="auto">
              <a:xfrm>
                <a:off x="1001712" y="152400"/>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8" name="Freeform 37"/>
              <p:cNvSpPr>
                <a:spLocks noChangeArrowheads="1"/>
              </p:cNvSpPr>
              <p:nvPr/>
            </p:nvSpPr>
            <p:spPr bwMode="auto">
              <a:xfrm>
                <a:off x="1009650" y="152400"/>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9" name="Freeform 38"/>
              <p:cNvSpPr>
                <a:spLocks noChangeArrowheads="1"/>
              </p:cNvSpPr>
              <p:nvPr/>
            </p:nvSpPr>
            <p:spPr bwMode="auto">
              <a:xfrm>
                <a:off x="1016000" y="152400"/>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0" name="Freeform 39"/>
              <p:cNvSpPr>
                <a:spLocks noChangeArrowheads="1"/>
              </p:cNvSpPr>
              <p:nvPr/>
            </p:nvSpPr>
            <p:spPr bwMode="auto">
              <a:xfrm>
                <a:off x="1019175" y="152400"/>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1" name="Freeform 40"/>
              <p:cNvSpPr>
                <a:spLocks noChangeArrowheads="1"/>
              </p:cNvSpPr>
              <p:nvPr/>
            </p:nvSpPr>
            <p:spPr bwMode="auto">
              <a:xfrm>
                <a:off x="1025525" y="152400"/>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2" name="Freeform 41"/>
              <p:cNvSpPr>
                <a:spLocks noChangeArrowheads="1"/>
              </p:cNvSpPr>
              <p:nvPr/>
            </p:nvSpPr>
            <p:spPr bwMode="auto">
              <a:xfrm>
                <a:off x="1031875" y="152400"/>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3" name="Freeform 42"/>
              <p:cNvSpPr>
                <a:spLocks noChangeArrowheads="1"/>
              </p:cNvSpPr>
              <p:nvPr/>
            </p:nvSpPr>
            <p:spPr bwMode="auto">
              <a:xfrm>
                <a:off x="1039812" y="152400"/>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4" name="Freeform 43"/>
              <p:cNvSpPr>
                <a:spLocks noChangeArrowheads="1"/>
              </p:cNvSpPr>
              <p:nvPr/>
            </p:nvSpPr>
            <p:spPr bwMode="auto">
              <a:xfrm>
                <a:off x="1046162" y="152400"/>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5" name="Freeform 44"/>
              <p:cNvSpPr>
                <a:spLocks noChangeArrowheads="1"/>
              </p:cNvSpPr>
              <p:nvPr/>
            </p:nvSpPr>
            <p:spPr bwMode="auto">
              <a:xfrm>
                <a:off x="1049337" y="152400"/>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6" name="Freeform 45"/>
              <p:cNvSpPr>
                <a:spLocks noChangeArrowheads="1"/>
              </p:cNvSpPr>
              <p:nvPr/>
            </p:nvSpPr>
            <p:spPr bwMode="auto">
              <a:xfrm>
                <a:off x="1055687" y="152400"/>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7" name="Freeform 46"/>
              <p:cNvSpPr>
                <a:spLocks noChangeArrowheads="1"/>
              </p:cNvSpPr>
              <p:nvPr/>
            </p:nvSpPr>
            <p:spPr bwMode="auto">
              <a:xfrm>
                <a:off x="1062037" y="152400"/>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8" name="Freeform 47"/>
              <p:cNvSpPr>
                <a:spLocks noChangeArrowheads="1"/>
              </p:cNvSpPr>
              <p:nvPr/>
            </p:nvSpPr>
            <p:spPr bwMode="auto">
              <a:xfrm>
                <a:off x="1068387" y="152400"/>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9" name="Freeform 48"/>
              <p:cNvSpPr>
                <a:spLocks noChangeArrowheads="1"/>
              </p:cNvSpPr>
              <p:nvPr/>
            </p:nvSpPr>
            <p:spPr bwMode="auto">
              <a:xfrm>
                <a:off x="1073150" y="152400"/>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0" name="Freeform 49"/>
              <p:cNvSpPr>
                <a:spLocks noChangeArrowheads="1"/>
              </p:cNvSpPr>
              <p:nvPr/>
            </p:nvSpPr>
            <p:spPr bwMode="auto">
              <a:xfrm>
                <a:off x="1079500" y="152400"/>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1" name="Freeform 50"/>
              <p:cNvSpPr>
                <a:spLocks noChangeArrowheads="1"/>
              </p:cNvSpPr>
              <p:nvPr/>
            </p:nvSpPr>
            <p:spPr bwMode="auto">
              <a:xfrm>
                <a:off x="1085850" y="152400"/>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2" name="Freeform 51"/>
              <p:cNvSpPr>
                <a:spLocks noChangeArrowheads="1"/>
              </p:cNvSpPr>
              <p:nvPr/>
            </p:nvSpPr>
            <p:spPr bwMode="auto">
              <a:xfrm>
                <a:off x="1092200" y="152400"/>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3" name="Freeform 52"/>
              <p:cNvSpPr>
                <a:spLocks noChangeArrowheads="1"/>
              </p:cNvSpPr>
              <p:nvPr/>
            </p:nvSpPr>
            <p:spPr bwMode="auto">
              <a:xfrm>
                <a:off x="1096962" y="152400"/>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4" name="Freeform 53"/>
              <p:cNvSpPr>
                <a:spLocks noChangeArrowheads="1"/>
              </p:cNvSpPr>
              <p:nvPr/>
            </p:nvSpPr>
            <p:spPr bwMode="auto">
              <a:xfrm>
                <a:off x="1103312" y="152400"/>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5" name="Freeform 54"/>
              <p:cNvSpPr>
                <a:spLocks noChangeArrowheads="1"/>
              </p:cNvSpPr>
              <p:nvPr/>
            </p:nvSpPr>
            <p:spPr bwMode="auto">
              <a:xfrm>
                <a:off x="1109662" y="152400"/>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6" name="Freeform 55"/>
              <p:cNvSpPr>
                <a:spLocks noChangeArrowheads="1"/>
              </p:cNvSpPr>
              <p:nvPr/>
            </p:nvSpPr>
            <p:spPr bwMode="auto">
              <a:xfrm>
                <a:off x="1116012" y="152400"/>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7" name="Freeform 56"/>
              <p:cNvSpPr>
                <a:spLocks noChangeArrowheads="1"/>
              </p:cNvSpPr>
              <p:nvPr/>
            </p:nvSpPr>
            <p:spPr bwMode="auto">
              <a:xfrm>
                <a:off x="1122362" y="152400"/>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8" name="Freeform 57"/>
              <p:cNvSpPr>
                <a:spLocks noChangeArrowheads="1"/>
              </p:cNvSpPr>
              <p:nvPr/>
            </p:nvSpPr>
            <p:spPr bwMode="auto">
              <a:xfrm>
                <a:off x="1127125" y="152400"/>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9" name="Freeform 58"/>
              <p:cNvSpPr>
                <a:spLocks noChangeArrowheads="1"/>
              </p:cNvSpPr>
              <p:nvPr/>
            </p:nvSpPr>
            <p:spPr bwMode="auto">
              <a:xfrm>
                <a:off x="1133475" y="152400"/>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0" name="Freeform 59"/>
              <p:cNvSpPr>
                <a:spLocks noChangeArrowheads="1"/>
              </p:cNvSpPr>
              <p:nvPr/>
            </p:nvSpPr>
            <p:spPr bwMode="auto">
              <a:xfrm>
                <a:off x="1139825" y="152400"/>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1" name="Freeform 60"/>
              <p:cNvSpPr>
                <a:spLocks noChangeArrowheads="1"/>
              </p:cNvSpPr>
              <p:nvPr/>
            </p:nvSpPr>
            <p:spPr bwMode="auto">
              <a:xfrm>
                <a:off x="1146175" y="152400"/>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2" name="Freeform 61"/>
              <p:cNvSpPr>
                <a:spLocks noChangeArrowheads="1"/>
              </p:cNvSpPr>
              <p:nvPr/>
            </p:nvSpPr>
            <p:spPr bwMode="auto">
              <a:xfrm>
                <a:off x="1150937" y="152400"/>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3" name="Freeform 62"/>
              <p:cNvSpPr>
                <a:spLocks noChangeArrowheads="1"/>
              </p:cNvSpPr>
              <p:nvPr/>
            </p:nvSpPr>
            <p:spPr bwMode="auto">
              <a:xfrm>
                <a:off x="1157287" y="152400"/>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4" name="Freeform 63"/>
              <p:cNvSpPr>
                <a:spLocks noChangeArrowheads="1"/>
              </p:cNvSpPr>
              <p:nvPr/>
            </p:nvSpPr>
            <p:spPr bwMode="auto">
              <a:xfrm>
                <a:off x="1163637" y="152400"/>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5" name="Freeform 64"/>
              <p:cNvSpPr>
                <a:spLocks noChangeArrowheads="1"/>
              </p:cNvSpPr>
              <p:nvPr/>
            </p:nvSpPr>
            <p:spPr bwMode="auto">
              <a:xfrm>
                <a:off x="1169987" y="152400"/>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6" name="Freeform 65"/>
              <p:cNvSpPr>
                <a:spLocks noChangeArrowheads="1"/>
              </p:cNvSpPr>
              <p:nvPr/>
            </p:nvSpPr>
            <p:spPr bwMode="auto">
              <a:xfrm>
                <a:off x="1174750" y="152400"/>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7" name="Freeform 66"/>
              <p:cNvSpPr>
                <a:spLocks noChangeArrowheads="1"/>
              </p:cNvSpPr>
              <p:nvPr/>
            </p:nvSpPr>
            <p:spPr bwMode="auto">
              <a:xfrm>
                <a:off x="1181100" y="152400"/>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8" name="Freeform 67"/>
              <p:cNvSpPr>
                <a:spLocks noChangeArrowheads="1"/>
              </p:cNvSpPr>
              <p:nvPr/>
            </p:nvSpPr>
            <p:spPr bwMode="auto">
              <a:xfrm>
                <a:off x="1187450" y="152400"/>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9" name="Freeform 68"/>
              <p:cNvSpPr>
                <a:spLocks noChangeArrowheads="1"/>
              </p:cNvSpPr>
              <p:nvPr/>
            </p:nvSpPr>
            <p:spPr bwMode="auto">
              <a:xfrm>
                <a:off x="1193800" y="152400"/>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0" name="Freeform 69"/>
              <p:cNvSpPr>
                <a:spLocks noChangeArrowheads="1"/>
              </p:cNvSpPr>
              <p:nvPr/>
            </p:nvSpPr>
            <p:spPr bwMode="auto">
              <a:xfrm>
                <a:off x="1200150" y="152400"/>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1" name="Freeform 70"/>
              <p:cNvSpPr>
                <a:spLocks noChangeArrowheads="1"/>
              </p:cNvSpPr>
              <p:nvPr/>
            </p:nvSpPr>
            <p:spPr bwMode="auto">
              <a:xfrm>
                <a:off x="1204912" y="152400"/>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2" name="Freeform 71"/>
              <p:cNvSpPr>
                <a:spLocks noChangeArrowheads="1"/>
              </p:cNvSpPr>
              <p:nvPr/>
            </p:nvSpPr>
            <p:spPr bwMode="auto">
              <a:xfrm>
                <a:off x="1211262" y="152400"/>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3" name="Freeform 72"/>
              <p:cNvSpPr>
                <a:spLocks noChangeArrowheads="1"/>
              </p:cNvSpPr>
              <p:nvPr/>
            </p:nvSpPr>
            <p:spPr bwMode="auto">
              <a:xfrm>
                <a:off x="1217612" y="152400"/>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4" name="Freeform 73"/>
              <p:cNvSpPr>
                <a:spLocks noChangeArrowheads="1"/>
              </p:cNvSpPr>
              <p:nvPr/>
            </p:nvSpPr>
            <p:spPr bwMode="auto">
              <a:xfrm>
                <a:off x="1223962" y="152400"/>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5" name="Freeform 74"/>
              <p:cNvSpPr>
                <a:spLocks noChangeArrowheads="1"/>
              </p:cNvSpPr>
              <p:nvPr/>
            </p:nvSpPr>
            <p:spPr bwMode="auto">
              <a:xfrm>
                <a:off x="1228725" y="152400"/>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6" name="Freeform 75"/>
              <p:cNvSpPr>
                <a:spLocks noChangeArrowheads="1"/>
              </p:cNvSpPr>
              <p:nvPr/>
            </p:nvSpPr>
            <p:spPr bwMode="auto">
              <a:xfrm>
                <a:off x="1235075" y="152400"/>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7" name="Freeform 76"/>
              <p:cNvSpPr>
                <a:spLocks noChangeArrowheads="1"/>
              </p:cNvSpPr>
              <p:nvPr/>
            </p:nvSpPr>
            <p:spPr bwMode="auto">
              <a:xfrm>
                <a:off x="1241425" y="152400"/>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8" name="Freeform 77"/>
              <p:cNvSpPr>
                <a:spLocks noChangeArrowheads="1"/>
              </p:cNvSpPr>
              <p:nvPr/>
            </p:nvSpPr>
            <p:spPr bwMode="auto">
              <a:xfrm>
                <a:off x="1247775" y="152400"/>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9" name="Freeform 78"/>
              <p:cNvSpPr>
                <a:spLocks noChangeArrowheads="1"/>
              </p:cNvSpPr>
              <p:nvPr/>
            </p:nvSpPr>
            <p:spPr bwMode="auto">
              <a:xfrm>
                <a:off x="1252537" y="152400"/>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0" name="Freeform 79"/>
              <p:cNvSpPr>
                <a:spLocks noChangeArrowheads="1"/>
              </p:cNvSpPr>
              <p:nvPr/>
            </p:nvSpPr>
            <p:spPr bwMode="auto">
              <a:xfrm>
                <a:off x="1258887" y="152400"/>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1" name="Freeform 80"/>
              <p:cNvSpPr>
                <a:spLocks noChangeArrowheads="1"/>
              </p:cNvSpPr>
              <p:nvPr/>
            </p:nvSpPr>
            <p:spPr bwMode="auto">
              <a:xfrm>
                <a:off x="1265237" y="152400"/>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2" name="Freeform 81"/>
              <p:cNvSpPr>
                <a:spLocks noChangeArrowheads="1"/>
              </p:cNvSpPr>
              <p:nvPr/>
            </p:nvSpPr>
            <p:spPr bwMode="auto">
              <a:xfrm>
                <a:off x="1271587" y="152400"/>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3" name="Freeform 82"/>
              <p:cNvSpPr>
                <a:spLocks noChangeArrowheads="1"/>
              </p:cNvSpPr>
              <p:nvPr/>
            </p:nvSpPr>
            <p:spPr bwMode="auto">
              <a:xfrm>
                <a:off x="1274762" y="152400"/>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4" name="Freeform 83"/>
              <p:cNvSpPr>
                <a:spLocks noChangeArrowheads="1"/>
              </p:cNvSpPr>
              <p:nvPr/>
            </p:nvSpPr>
            <p:spPr bwMode="auto">
              <a:xfrm>
                <a:off x="1282700" y="152400"/>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5" name="Freeform 84"/>
              <p:cNvSpPr>
                <a:spLocks noChangeArrowheads="1"/>
              </p:cNvSpPr>
              <p:nvPr/>
            </p:nvSpPr>
            <p:spPr bwMode="auto">
              <a:xfrm>
                <a:off x="1289050" y="152400"/>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6" name="Freeform 85"/>
              <p:cNvSpPr>
                <a:spLocks noChangeArrowheads="1"/>
              </p:cNvSpPr>
              <p:nvPr/>
            </p:nvSpPr>
            <p:spPr bwMode="auto">
              <a:xfrm>
                <a:off x="1295400" y="152400"/>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7" name="Freeform 86"/>
              <p:cNvSpPr>
                <a:spLocks noChangeArrowheads="1"/>
              </p:cNvSpPr>
              <p:nvPr/>
            </p:nvSpPr>
            <p:spPr bwMode="auto">
              <a:xfrm>
                <a:off x="1301750" y="152400"/>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8" name="Freeform 87"/>
              <p:cNvSpPr>
                <a:spLocks noChangeArrowheads="1"/>
              </p:cNvSpPr>
              <p:nvPr/>
            </p:nvSpPr>
            <p:spPr bwMode="auto">
              <a:xfrm>
                <a:off x="1304925" y="152400"/>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9" name="Freeform 88"/>
              <p:cNvSpPr>
                <a:spLocks noChangeArrowheads="1"/>
              </p:cNvSpPr>
              <p:nvPr/>
            </p:nvSpPr>
            <p:spPr bwMode="auto">
              <a:xfrm>
                <a:off x="1311275" y="152400"/>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0" name="Freeform 89"/>
              <p:cNvSpPr>
                <a:spLocks noChangeArrowheads="1"/>
              </p:cNvSpPr>
              <p:nvPr/>
            </p:nvSpPr>
            <p:spPr bwMode="auto">
              <a:xfrm>
                <a:off x="1319212" y="152400"/>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1" name="Freeform 90"/>
              <p:cNvSpPr>
                <a:spLocks noChangeArrowheads="1"/>
              </p:cNvSpPr>
              <p:nvPr/>
            </p:nvSpPr>
            <p:spPr bwMode="auto">
              <a:xfrm>
                <a:off x="1325562" y="152400"/>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2" name="Freeform 91"/>
              <p:cNvSpPr>
                <a:spLocks noChangeArrowheads="1"/>
              </p:cNvSpPr>
              <p:nvPr/>
            </p:nvSpPr>
            <p:spPr bwMode="auto">
              <a:xfrm>
                <a:off x="1328737" y="152400"/>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3" name="Freeform 92"/>
              <p:cNvSpPr>
                <a:spLocks noChangeArrowheads="1"/>
              </p:cNvSpPr>
              <p:nvPr/>
            </p:nvSpPr>
            <p:spPr bwMode="auto">
              <a:xfrm>
                <a:off x="1335087" y="152400"/>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4" name="Freeform 93"/>
              <p:cNvSpPr>
                <a:spLocks noChangeArrowheads="1"/>
              </p:cNvSpPr>
              <p:nvPr/>
            </p:nvSpPr>
            <p:spPr bwMode="auto">
              <a:xfrm>
                <a:off x="1341437" y="152400"/>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5" name="Freeform 94"/>
              <p:cNvSpPr>
                <a:spLocks noChangeArrowheads="1"/>
              </p:cNvSpPr>
              <p:nvPr/>
            </p:nvSpPr>
            <p:spPr bwMode="auto">
              <a:xfrm>
                <a:off x="1349375" y="152400"/>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6" name="Freeform 95"/>
              <p:cNvSpPr>
                <a:spLocks noChangeArrowheads="1"/>
              </p:cNvSpPr>
              <p:nvPr/>
            </p:nvSpPr>
            <p:spPr bwMode="auto">
              <a:xfrm>
                <a:off x="1352550" y="152400"/>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7" name="Freeform 96"/>
              <p:cNvSpPr>
                <a:spLocks noChangeArrowheads="1"/>
              </p:cNvSpPr>
              <p:nvPr/>
            </p:nvSpPr>
            <p:spPr bwMode="auto">
              <a:xfrm>
                <a:off x="1358900" y="152400"/>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8" name="Freeform 97"/>
              <p:cNvSpPr>
                <a:spLocks noChangeArrowheads="1"/>
              </p:cNvSpPr>
              <p:nvPr/>
            </p:nvSpPr>
            <p:spPr bwMode="auto">
              <a:xfrm>
                <a:off x="1365250" y="152400"/>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9" name="Freeform 98"/>
              <p:cNvSpPr>
                <a:spLocks noChangeArrowheads="1"/>
              </p:cNvSpPr>
              <p:nvPr/>
            </p:nvSpPr>
            <p:spPr bwMode="auto">
              <a:xfrm>
                <a:off x="1370012" y="152400"/>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0" name="Freeform 99"/>
              <p:cNvSpPr>
                <a:spLocks noChangeArrowheads="1"/>
              </p:cNvSpPr>
              <p:nvPr/>
            </p:nvSpPr>
            <p:spPr bwMode="auto">
              <a:xfrm>
                <a:off x="1370012" y="152400"/>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1" name="Freeform 100"/>
              <p:cNvSpPr>
                <a:spLocks noChangeArrowheads="1"/>
              </p:cNvSpPr>
              <p:nvPr/>
            </p:nvSpPr>
            <p:spPr bwMode="auto">
              <a:xfrm>
                <a:off x="1371600" y="152400"/>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2" name="Freeform 108"/>
              <p:cNvSpPr>
                <a:spLocks noChangeArrowheads="1"/>
              </p:cNvSpPr>
              <p:nvPr/>
            </p:nvSpPr>
            <p:spPr bwMode="auto">
              <a:xfrm>
                <a:off x="544512" y="0"/>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60" name="组合 209"/>
            <p:cNvGrpSpPr/>
            <p:nvPr/>
          </p:nvGrpSpPr>
          <p:grpSpPr bwMode="auto">
            <a:xfrm>
              <a:off x="4266982" y="2701574"/>
              <a:ext cx="133186" cy="402846"/>
              <a:chOff x="0" y="0"/>
              <a:chExt cx="203200" cy="601663"/>
            </a:xfrm>
            <a:grpFill/>
          </p:grpSpPr>
          <p:sp>
            <p:nvSpPr>
              <p:cNvPr id="172" name="Freeform 105"/>
              <p:cNvSpPr>
                <a:spLocks noChangeArrowheads="1"/>
              </p:cNvSpPr>
              <p:nvPr/>
            </p:nvSpPr>
            <p:spPr bwMode="auto">
              <a:xfrm>
                <a:off x="26987" y="84138"/>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3" name="Freeform 106"/>
              <p:cNvSpPr>
                <a:spLocks noChangeArrowheads="1"/>
              </p:cNvSpPr>
              <p:nvPr/>
            </p:nvSpPr>
            <p:spPr bwMode="auto">
              <a:xfrm>
                <a:off x="20637" y="0"/>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4" name="Freeform 107"/>
              <p:cNvSpPr>
                <a:spLocks noChangeArrowheads="1"/>
              </p:cNvSpPr>
              <p:nvPr/>
            </p:nvSpPr>
            <p:spPr bwMode="auto">
              <a:xfrm>
                <a:off x="15875" y="49213"/>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5" name="Freeform 109"/>
              <p:cNvSpPr>
                <a:spLocks noChangeArrowheads="1"/>
              </p:cNvSpPr>
              <p:nvPr/>
            </p:nvSpPr>
            <p:spPr bwMode="auto">
              <a:xfrm>
                <a:off x="0" y="90488"/>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2" name="组合 207"/>
            <p:cNvGrpSpPr/>
            <p:nvPr/>
          </p:nvGrpSpPr>
          <p:grpSpPr bwMode="auto">
            <a:xfrm>
              <a:off x="4570815" y="2705825"/>
              <a:ext cx="522347" cy="410289"/>
              <a:chOff x="0" y="0"/>
              <a:chExt cx="796925" cy="612776"/>
            </a:xfrm>
            <a:grpFill/>
          </p:grpSpPr>
          <p:sp>
            <p:nvSpPr>
              <p:cNvPr id="166" name="Freeform 110"/>
              <p:cNvSpPr>
                <a:spLocks noChangeArrowheads="1"/>
              </p:cNvSpPr>
              <p:nvPr/>
            </p:nvSpPr>
            <p:spPr bwMode="auto">
              <a:xfrm>
                <a:off x="20637" y="0"/>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7" name="Rectangle 111"/>
              <p:cNvSpPr>
                <a:spLocks noChangeArrowheads="1"/>
              </p:cNvSpPr>
              <p:nvPr/>
            </p:nvSpPr>
            <p:spPr bwMode="auto">
              <a:xfrm>
                <a:off x="30162" y="163513"/>
                <a:ext cx="22225" cy="2555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8" name="Freeform 112"/>
              <p:cNvSpPr>
                <a:spLocks noChangeArrowheads="1"/>
              </p:cNvSpPr>
              <p:nvPr/>
            </p:nvSpPr>
            <p:spPr bwMode="auto">
              <a:xfrm>
                <a:off x="3175" y="388938"/>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9" name="Freeform 113"/>
              <p:cNvSpPr>
                <a:spLocks noChangeArrowheads="1"/>
              </p:cNvSpPr>
              <p:nvPr/>
            </p:nvSpPr>
            <p:spPr bwMode="auto">
              <a:xfrm>
                <a:off x="33337" y="431800"/>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0" name="Freeform 114"/>
              <p:cNvSpPr>
                <a:spLocks noChangeArrowheads="1"/>
              </p:cNvSpPr>
              <p:nvPr/>
            </p:nvSpPr>
            <p:spPr bwMode="auto">
              <a:xfrm>
                <a:off x="0" y="431800"/>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1"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06" name="Freeform 116"/>
            <p:cNvSpPr>
              <a:spLocks noEditPoints="1"/>
            </p:cNvSpPr>
            <p:nvPr/>
          </p:nvSpPr>
          <p:spPr>
            <a:xfrm>
              <a:off x="5232594" y="1281515"/>
              <a:ext cx="258052" cy="329505"/>
            </a:xfrm>
            <a:custGeom>
              <a:avLst/>
              <a:gdLst>
                <a:gd name="txL" fmla="*/ 0 w 247"/>
                <a:gd name="txT" fmla="*/ 0 h 310"/>
                <a:gd name="txR" fmla="*/ 247 w 247"/>
                <a:gd name="txB" fmla="*/ 310 h 310"/>
              </a:gdLst>
              <a:ahLst/>
              <a:cxnLst>
                <a:cxn ang="0">
                  <a:pos x="85669" y="159438"/>
                </a:cxn>
                <a:cxn ang="0">
                  <a:pos x="90893" y="140305"/>
                </a:cxn>
                <a:cxn ang="0">
                  <a:pos x="90893" y="62712"/>
                </a:cxn>
                <a:cxn ang="0">
                  <a:pos x="82535" y="53146"/>
                </a:cxn>
                <a:cxn ang="0">
                  <a:pos x="83580" y="18070"/>
                </a:cxn>
                <a:cxn ang="0">
                  <a:pos x="83580" y="13818"/>
                </a:cxn>
                <a:cxn ang="0">
                  <a:pos x="96117" y="5315"/>
                </a:cxn>
                <a:cxn ang="0">
                  <a:pos x="130593" y="0"/>
                </a:cxn>
                <a:cxn ang="0">
                  <a:pos x="169249" y="6378"/>
                </a:cxn>
                <a:cxn ang="0">
                  <a:pos x="175517" y="17007"/>
                </a:cxn>
                <a:cxn ang="0">
                  <a:pos x="177607" y="18070"/>
                </a:cxn>
                <a:cxn ang="0">
                  <a:pos x="175517" y="53146"/>
                </a:cxn>
                <a:cxn ang="0">
                  <a:pos x="169249" y="61649"/>
                </a:cxn>
                <a:cxn ang="0">
                  <a:pos x="162980" y="140305"/>
                </a:cxn>
                <a:cxn ang="0">
                  <a:pos x="164025" y="148809"/>
                </a:cxn>
                <a:cxn ang="0">
                  <a:pos x="173428" y="159438"/>
                </a:cxn>
                <a:cxn ang="0">
                  <a:pos x="198502" y="181759"/>
                </a:cxn>
                <a:cxn ang="0">
                  <a:pos x="241336" y="235968"/>
                </a:cxn>
                <a:cxn ang="0">
                  <a:pos x="257007" y="268919"/>
                </a:cxn>
                <a:cxn ang="0">
                  <a:pos x="253873" y="295492"/>
                </a:cxn>
                <a:cxn ang="0">
                  <a:pos x="246560" y="302932"/>
                </a:cxn>
                <a:cxn ang="0">
                  <a:pos x="195367" y="323127"/>
                </a:cxn>
                <a:cxn ang="0">
                  <a:pos x="147309" y="329505"/>
                </a:cxn>
                <a:cxn ang="0">
                  <a:pos x="118056" y="329505"/>
                </a:cxn>
                <a:cxn ang="0">
                  <a:pos x="53282" y="322065"/>
                </a:cxn>
                <a:cxn ang="0">
                  <a:pos x="65819" y="302932"/>
                </a:cxn>
                <a:cxn ang="0">
                  <a:pos x="86714" y="305058"/>
                </a:cxn>
                <a:cxn ang="0">
                  <a:pos x="63729" y="297617"/>
                </a:cxn>
                <a:cxn ang="0">
                  <a:pos x="53282" y="224276"/>
                </a:cxn>
                <a:cxn ang="0">
                  <a:pos x="79401" y="191325"/>
                </a:cxn>
                <a:cxn ang="0">
                  <a:pos x="53282" y="215773"/>
                </a:cxn>
                <a:cxn ang="0">
                  <a:pos x="71043" y="169004"/>
                </a:cxn>
                <a:cxn ang="0">
                  <a:pos x="53282" y="322065"/>
                </a:cxn>
                <a:cxn ang="0">
                  <a:pos x="31342" y="314624"/>
                </a:cxn>
                <a:cxn ang="0">
                  <a:pos x="11492" y="302932"/>
                </a:cxn>
                <a:cxn ang="0">
                  <a:pos x="2089" y="286988"/>
                </a:cxn>
                <a:cxn ang="0">
                  <a:pos x="3134" y="266793"/>
                </a:cxn>
                <a:cxn ang="0">
                  <a:pos x="28208" y="217898"/>
                </a:cxn>
                <a:cxn ang="0">
                  <a:pos x="53282" y="215773"/>
                </a:cxn>
                <a:cxn ang="0">
                  <a:pos x="28208" y="242346"/>
                </a:cxn>
                <a:cxn ang="0">
                  <a:pos x="18805" y="264667"/>
                </a:cxn>
                <a:cxn ang="0">
                  <a:pos x="18805" y="277422"/>
                </a:cxn>
                <a:cxn ang="0">
                  <a:pos x="28208" y="290177"/>
                </a:cxn>
                <a:cxn ang="0">
                  <a:pos x="53282" y="322065"/>
                </a:cxn>
                <a:cxn ang="0">
                  <a:pos x="53282" y="224276"/>
                </a:cxn>
                <a:cxn ang="0">
                  <a:pos x="35521" y="258289"/>
                </a:cxn>
                <a:cxn ang="0">
                  <a:pos x="37611" y="275296"/>
                </a:cxn>
                <a:cxn ang="0">
                  <a:pos x="53282" y="291240"/>
                </a:cxn>
              </a:cxnLst>
              <a:rect l="txL" t="txT" r="txR" b="tx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9525">
              <a:noFill/>
            </a:ln>
          </p:spPr>
          <p:txBody>
            <a:bodyPr/>
            <a:lstStyle/>
            <a:p>
              <a:endParaRPr lang="zh-CN" altLang="en-US" sz="2400"/>
            </a:p>
          </p:txBody>
        </p:sp>
        <p:grpSp>
          <p:nvGrpSpPr>
            <p:cNvPr id="74" name="组合 204"/>
            <p:cNvGrpSpPr/>
            <p:nvPr/>
          </p:nvGrpSpPr>
          <p:grpSpPr bwMode="auto">
            <a:xfrm>
              <a:off x="3378365" y="1169908"/>
              <a:ext cx="266377" cy="409225"/>
              <a:chOff x="0" y="0"/>
              <a:chExt cx="404813" cy="611188"/>
            </a:xfrm>
            <a:grpFill/>
          </p:grpSpPr>
          <p:sp>
            <p:nvSpPr>
              <p:cNvPr id="162" name="Freeform 117"/>
              <p:cNvSpPr>
                <a:spLocks noChangeArrowheads="1"/>
              </p:cNvSpPr>
              <p:nvPr/>
            </p:nvSpPr>
            <p:spPr bwMode="auto">
              <a:xfrm>
                <a:off x="123825" y="49212"/>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3" name="Freeform 118"/>
              <p:cNvSpPr>
                <a:spLocks noChangeArrowheads="1"/>
              </p:cNvSpPr>
              <p:nvPr/>
            </p:nvSpPr>
            <p:spPr bwMode="auto">
              <a:xfrm>
                <a:off x="0" y="152400"/>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4" name="Freeform 119"/>
              <p:cNvSpPr>
                <a:spLocks noChangeArrowheads="1"/>
              </p:cNvSpPr>
              <p:nvPr/>
            </p:nvSpPr>
            <p:spPr bwMode="auto">
              <a:xfrm>
                <a:off x="169863" y="152400"/>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5" name="Freeform 120"/>
              <p:cNvSpPr>
                <a:spLocks noChangeArrowheads="1"/>
              </p:cNvSpPr>
              <p:nvPr/>
            </p:nvSpPr>
            <p:spPr bwMode="auto">
              <a:xfrm>
                <a:off x="174625" y="0"/>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5" name="组合 201"/>
            <p:cNvGrpSpPr/>
            <p:nvPr/>
          </p:nvGrpSpPr>
          <p:grpSpPr bwMode="auto">
            <a:xfrm>
              <a:off x="3975630" y="942444"/>
              <a:ext cx="394361" cy="402846"/>
              <a:chOff x="0" y="0"/>
              <a:chExt cx="601663" cy="601663"/>
            </a:xfrm>
            <a:grpFill/>
          </p:grpSpPr>
          <p:sp>
            <p:nvSpPr>
              <p:cNvPr id="157" name="Freeform 121"/>
              <p:cNvSpPr>
                <a:spLocks noEditPoints="1" noChangeArrowheads="1"/>
              </p:cNvSpPr>
              <p:nvPr/>
            </p:nvSpPr>
            <p:spPr bwMode="auto">
              <a:xfrm>
                <a:off x="188912" y="0"/>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8" name="Freeform 122"/>
              <p:cNvSpPr>
                <a:spLocks noEditPoints="1" noChangeArrowheads="1"/>
              </p:cNvSpPr>
              <p:nvPr/>
            </p:nvSpPr>
            <p:spPr bwMode="auto">
              <a:xfrm>
                <a:off x="0" y="192087"/>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9" name="Freeform 123"/>
              <p:cNvSpPr>
                <a:spLocks noEditPoints="1" noChangeArrowheads="1"/>
              </p:cNvSpPr>
              <p:nvPr/>
            </p:nvSpPr>
            <p:spPr bwMode="auto">
              <a:xfrm>
                <a:off x="76200" y="76200"/>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0" name="Freeform 124"/>
              <p:cNvSpPr>
                <a:spLocks noEditPoints="1" noChangeArrowheads="1"/>
              </p:cNvSpPr>
              <p:nvPr/>
            </p:nvSpPr>
            <p:spPr bwMode="auto">
              <a:xfrm>
                <a:off x="76200" y="76200"/>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1" name="Freeform 125"/>
              <p:cNvSpPr>
                <a:spLocks noChangeArrowheads="1"/>
              </p:cNvSpPr>
              <p:nvPr/>
            </p:nvSpPr>
            <p:spPr bwMode="auto">
              <a:xfrm>
                <a:off x="254000" y="254000"/>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6" name="组合 203"/>
            <p:cNvGrpSpPr/>
            <p:nvPr/>
          </p:nvGrpSpPr>
          <p:grpSpPr bwMode="auto">
            <a:xfrm>
              <a:off x="3569823" y="827649"/>
              <a:ext cx="249728" cy="324190"/>
              <a:chOff x="0" y="0"/>
              <a:chExt cx="381000" cy="484187"/>
            </a:xfrm>
            <a:grpFill/>
          </p:grpSpPr>
          <p:sp>
            <p:nvSpPr>
              <p:cNvPr id="155" name="Freeform 126"/>
              <p:cNvSpPr>
                <a:spLocks noEditPoints="1" noChangeArrowheads="1"/>
              </p:cNvSpPr>
              <p:nvPr/>
            </p:nvSpPr>
            <p:spPr bwMode="auto">
              <a:xfrm>
                <a:off x="0" y="4762"/>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6" name="Rectangle 127"/>
              <p:cNvSpPr>
                <a:spLocks noChangeArrowheads="1"/>
              </p:cNvSpPr>
              <p:nvPr/>
            </p:nvSpPr>
            <p:spPr bwMode="auto">
              <a:xfrm>
                <a:off x="317500" y="0"/>
                <a:ext cx="63500" cy="4714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0" name="Freeform 128"/>
            <p:cNvSpPr>
              <a:spLocks noEditPoints="1"/>
            </p:cNvSpPr>
            <p:nvPr/>
          </p:nvSpPr>
          <p:spPr>
            <a:xfrm>
              <a:off x="4826786" y="2412460"/>
              <a:ext cx="332970" cy="265729"/>
            </a:xfrm>
            <a:custGeom>
              <a:avLst/>
              <a:gdLst>
                <a:gd name="txL" fmla="*/ 0 w 320"/>
                <a:gd name="txT" fmla="*/ 0 h 250"/>
                <a:gd name="txR" fmla="*/ 320 w 320"/>
                <a:gd name="txB" fmla="*/ 250 h 250"/>
              </a:gdLst>
              <a:ahLst/>
              <a:cxnLst>
                <a:cxn ang="0">
                  <a:pos x="310078" y="60586"/>
                </a:cxn>
                <a:cxn ang="0">
                  <a:pos x="332970" y="146682"/>
                </a:cxn>
                <a:cxn ang="0">
                  <a:pos x="315281" y="225338"/>
                </a:cxn>
                <a:cxn ang="0">
                  <a:pos x="281984" y="260414"/>
                </a:cxn>
                <a:cxn ang="0">
                  <a:pos x="273660" y="247659"/>
                </a:cxn>
                <a:cxn ang="0">
                  <a:pos x="290308" y="227464"/>
                </a:cxn>
                <a:cxn ang="0">
                  <a:pos x="287187" y="203017"/>
                </a:cxn>
                <a:cxn ang="0">
                  <a:pos x="271579" y="175381"/>
                </a:cxn>
                <a:cxn ang="0">
                  <a:pos x="298632" y="175381"/>
                </a:cxn>
                <a:cxn ang="0">
                  <a:pos x="311119" y="162626"/>
                </a:cxn>
                <a:cxn ang="0">
                  <a:pos x="311119" y="133927"/>
                </a:cxn>
                <a:cxn ang="0">
                  <a:pos x="294470" y="119047"/>
                </a:cxn>
                <a:cxn ang="0">
                  <a:pos x="271579" y="106292"/>
                </a:cxn>
                <a:cxn ang="0">
                  <a:pos x="289268" y="102040"/>
                </a:cxn>
                <a:cxn ang="0">
                  <a:pos x="298632" y="78656"/>
                </a:cxn>
                <a:cxn ang="0">
                  <a:pos x="291349" y="61649"/>
                </a:cxn>
                <a:cxn ang="0">
                  <a:pos x="247646" y="8503"/>
                </a:cxn>
                <a:cxn ang="0">
                  <a:pos x="271579" y="53146"/>
                </a:cxn>
                <a:cxn ang="0">
                  <a:pos x="251809" y="62712"/>
                </a:cxn>
                <a:cxn ang="0">
                  <a:pos x="247646" y="36139"/>
                </a:cxn>
                <a:cxn ang="0">
                  <a:pos x="271579" y="262540"/>
                </a:cxn>
                <a:cxn ang="0">
                  <a:pos x="253890" y="249785"/>
                </a:cxn>
                <a:cxn ang="0">
                  <a:pos x="271579" y="262540"/>
                </a:cxn>
                <a:cxn ang="0">
                  <a:pos x="271579" y="120110"/>
                </a:cxn>
                <a:cxn ang="0">
                  <a:pos x="254930" y="143494"/>
                </a:cxn>
                <a:cxn ang="0">
                  <a:pos x="262214" y="164752"/>
                </a:cxn>
                <a:cxn ang="0">
                  <a:pos x="266376" y="184947"/>
                </a:cxn>
                <a:cxn ang="0">
                  <a:pos x="247646" y="87159"/>
                </a:cxn>
                <a:cxn ang="0">
                  <a:pos x="265335" y="106292"/>
                </a:cxn>
                <a:cxn ang="0">
                  <a:pos x="247646" y="8503"/>
                </a:cxn>
                <a:cxn ang="0">
                  <a:pos x="243484" y="21258"/>
                </a:cxn>
                <a:cxn ang="0">
                  <a:pos x="227876" y="2126"/>
                </a:cxn>
                <a:cxn ang="0">
                  <a:pos x="227876" y="228527"/>
                </a:cxn>
                <a:cxn ang="0">
                  <a:pos x="238282" y="241282"/>
                </a:cxn>
                <a:cxn ang="0">
                  <a:pos x="247646" y="41454"/>
                </a:cxn>
                <a:cxn ang="0">
                  <a:pos x="247646" y="184947"/>
                </a:cxn>
                <a:cxn ang="0">
                  <a:pos x="235160" y="195577"/>
                </a:cxn>
                <a:cxn ang="0">
                  <a:pos x="234120" y="54209"/>
                </a:cxn>
                <a:cxn ang="0">
                  <a:pos x="247646" y="41454"/>
                </a:cxn>
                <a:cxn ang="0">
                  <a:pos x="139431" y="8503"/>
                </a:cxn>
                <a:cxn ang="0">
                  <a:pos x="227876" y="2126"/>
                </a:cxn>
                <a:cxn ang="0">
                  <a:pos x="219552" y="17007"/>
                </a:cxn>
                <a:cxn ang="0">
                  <a:pos x="211228" y="44642"/>
                </a:cxn>
                <a:cxn ang="0">
                  <a:pos x="227876" y="56335"/>
                </a:cxn>
                <a:cxn ang="0">
                  <a:pos x="226836" y="223212"/>
                </a:cxn>
                <a:cxn ang="0">
                  <a:pos x="201863" y="244471"/>
                </a:cxn>
                <a:cxn ang="0">
                  <a:pos x="130066" y="204080"/>
                </a:cxn>
                <a:cxn ang="0">
                  <a:pos x="70756" y="174318"/>
                </a:cxn>
                <a:cxn ang="0">
                  <a:pos x="87405" y="169004"/>
                </a:cxn>
                <a:cxn ang="0">
                  <a:pos x="108215" y="139242"/>
                </a:cxn>
                <a:cxn ang="0">
                  <a:pos x="98850" y="106292"/>
                </a:cxn>
                <a:cxn ang="0">
                  <a:pos x="0" y="144557"/>
                </a:cxn>
                <a:cxn ang="0">
                  <a:pos x="5203" y="102040"/>
                </a:cxn>
                <a:cxn ang="0">
                  <a:pos x="46824" y="46768"/>
                </a:cxn>
                <a:cxn ang="0">
                  <a:pos x="70756" y="93537"/>
                </a:cxn>
                <a:cxn ang="0">
                  <a:pos x="39540" y="107355"/>
                </a:cxn>
                <a:cxn ang="0">
                  <a:pos x="32256" y="143494"/>
                </a:cxn>
                <a:cxn ang="0">
                  <a:pos x="59310" y="172192"/>
                </a:cxn>
                <a:cxn ang="0">
                  <a:pos x="43702" y="200891"/>
                </a:cxn>
                <a:cxn ang="0">
                  <a:pos x="3122" y="159437"/>
                </a:cxn>
              </a:cxnLst>
              <a:rect l="txL" t="txT" r="txR" b="tx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9525">
              <a:noFill/>
            </a:ln>
          </p:spPr>
          <p:txBody>
            <a:bodyPr/>
            <a:lstStyle/>
            <a:p>
              <a:endParaRPr lang="zh-CN" altLang="en-US" sz="2400"/>
            </a:p>
          </p:txBody>
        </p:sp>
        <p:grpSp>
          <p:nvGrpSpPr>
            <p:cNvPr id="78" name="组合 206"/>
            <p:cNvGrpSpPr/>
            <p:nvPr/>
          </p:nvGrpSpPr>
          <p:grpSpPr bwMode="auto">
            <a:xfrm>
              <a:off x="3832037" y="2678189"/>
              <a:ext cx="324646" cy="431545"/>
              <a:chOff x="0" y="0"/>
              <a:chExt cx="495300" cy="644526"/>
            </a:xfrm>
            <a:grpFill/>
          </p:grpSpPr>
          <p:sp>
            <p:nvSpPr>
              <p:cNvPr id="147" name="Freeform 129"/>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8" name="Freeform 130"/>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9" name="Freeform 131"/>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0" name="Freeform 132"/>
              <p:cNvSpPr>
                <a:spLocks noChangeArrowheads="1"/>
              </p:cNvSpPr>
              <p:nvPr/>
            </p:nvSpPr>
            <p:spPr bwMode="auto">
              <a:xfrm>
                <a:off x="246063" y="4810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1" name="Freeform 133"/>
              <p:cNvSpPr>
                <a:spLocks noChangeArrowheads="1"/>
              </p:cNvSpPr>
              <p:nvPr/>
            </p:nvSpPr>
            <p:spPr bwMode="auto">
              <a:xfrm>
                <a:off x="130175" y="4810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2" name="Freeform 134"/>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3" name="Freeform 135"/>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4" name="Freeform 136"/>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9" name="组合 198"/>
            <p:cNvGrpSpPr/>
            <p:nvPr/>
          </p:nvGrpSpPr>
          <p:grpSpPr bwMode="auto">
            <a:xfrm>
              <a:off x="5111892" y="1010471"/>
              <a:ext cx="212269" cy="385840"/>
              <a:chOff x="0" y="0"/>
              <a:chExt cx="323850" cy="576262"/>
            </a:xfrm>
            <a:grpFill/>
          </p:grpSpPr>
          <p:sp>
            <p:nvSpPr>
              <p:cNvPr id="144" name="Freeform 137"/>
              <p:cNvSpPr>
                <a:spLocks noEditPoints="1" noChangeArrowheads="1"/>
              </p:cNvSpPr>
              <p:nvPr/>
            </p:nvSpPr>
            <p:spPr bwMode="auto">
              <a:xfrm>
                <a:off x="0" y="0"/>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5" name="Freeform 138"/>
              <p:cNvSpPr>
                <a:spLocks noChangeArrowheads="1"/>
              </p:cNvSpPr>
              <p:nvPr/>
            </p:nvSpPr>
            <p:spPr bwMode="auto">
              <a:xfrm>
                <a:off x="147638" y="304800"/>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6" name="Freeform 139"/>
              <p:cNvSpPr>
                <a:spLocks noChangeArrowheads="1"/>
              </p:cNvSpPr>
              <p:nvPr/>
            </p:nvSpPr>
            <p:spPr bwMode="auto">
              <a:xfrm>
                <a:off x="139700" y="357187"/>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3" name="Freeform 140"/>
            <p:cNvSpPr/>
            <p:nvPr/>
          </p:nvSpPr>
          <p:spPr>
            <a:xfrm>
              <a:off x="4273223" y="571486"/>
              <a:ext cx="338173" cy="281673"/>
            </a:xfrm>
            <a:custGeom>
              <a:avLst/>
              <a:gdLst>
                <a:gd name="txL" fmla="*/ 0 w 325"/>
                <a:gd name="txT" fmla="*/ 0 h 265"/>
                <a:gd name="txR" fmla="*/ 325 w 325"/>
                <a:gd name="txB" fmla="*/ 265 h 265"/>
              </a:gdLst>
              <a:ahLst/>
              <a:cxnLst>
                <a:cxn ang="0">
                  <a:pos x="172728" y="281673"/>
                </a:cxn>
                <a:cxn ang="0">
                  <a:pos x="172728" y="281673"/>
                </a:cxn>
                <a:cxn ang="0">
                  <a:pos x="175850" y="279547"/>
                </a:cxn>
                <a:cxn ang="0">
                  <a:pos x="184174" y="273170"/>
                </a:cxn>
                <a:cxn ang="0">
                  <a:pos x="196661" y="265729"/>
                </a:cxn>
                <a:cxn ang="0">
                  <a:pos x="206025" y="261478"/>
                </a:cxn>
                <a:cxn ang="0">
                  <a:pos x="215390" y="259352"/>
                </a:cxn>
                <a:cxn ang="0">
                  <a:pos x="226836" y="256163"/>
                </a:cxn>
                <a:cxn ang="0">
                  <a:pos x="239322" y="255100"/>
                </a:cxn>
                <a:cxn ang="0">
                  <a:pos x="251809" y="255100"/>
                </a:cxn>
                <a:cxn ang="0">
                  <a:pos x="267417" y="256163"/>
                </a:cxn>
                <a:cxn ang="0">
                  <a:pos x="283025" y="257226"/>
                </a:cxn>
                <a:cxn ang="0">
                  <a:pos x="299673" y="263603"/>
                </a:cxn>
                <a:cxn ang="0">
                  <a:pos x="318403" y="271044"/>
                </a:cxn>
                <a:cxn ang="0">
                  <a:pos x="338173" y="279547"/>
                </a:cxn>
                <a:cxn ang="0">
                  <a:pos x="338173" y="27636"/>
                </a:cxn>
                <a:cxn ang="0">
                  <a:pos x="338173" y="27636"/>
                </a:cxn>
                <a:cxn ang="0">
                  <a:pos x="319443" y="19133"/>
                </a:cxn>
                <a:cxn ang="0">
                  <a:pos x="299673" y="9566"/>
                </a:cxn>
                <a:cxn ang="0">
                  <a:pos x="275741" y="4252"/>
                </a:cxn>
                <a:cxn ang="0">
                  <a:pos x="263255" y="1063"/>
                </a:cxn>
                <a:cxn ang="0">
                  <a:pos x="249728" y="0"/>
                </a:cxn>
                <a:cxn ang="0">
                  <a:pos x="235160" y="0"/>
                </a:cxn>
                <a:cxn ang="0">
                  <a:pos x="220593" y="1063"/>
                </a:cxn>
                <a:cxn ang="0">
                  <a:pos x="207066" y="4252"/>
                </a:cxn>
                <a:cxn ang="0">
                  <a:pos x="194580" y="8503"/>
                </a:cxn>
                <a:cxn ang="0">
                  <a:pos x="182093" y="17007"/>
                </a:cxn>
                <a:cxn ang="0">
                  <a:pos x="168566" y="27636"/>
                </a:cxn>
                <a:cxn ang="0">
                  <a:pos x="0" y="27636"/>
                </a:cxn>
                <a:cxn ang="0">
                  <a:pos x="0" y="280610"/>
                </a:cxn>
                <a:cxn ang="0">
                  <a:pos x="172728" y="281673"/>
                </a:cxn>
              </a:cxnLst>
              <a:rect l="txL" t="txT" r="txR" b="tx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9525">
              <a:noFill/>
            </a:ln>
          </p:spPr>
          <p:txBody>
            <a:bodyPr/>
            <a:lstStyle/>
            <a:p>
              <a:endParaRPr lang="zh-CN" altLang="en-US" sz="2400"/>
            </a:p>
          </p:txBody>
        </p:sp>
        <p:sp>
          <p:nvSpPr>
            <p:cNvPr id="17514" name="Freeform 141"/>
            <p:cNvSpPr>
              <a:spLocks noEditPoints="1"/>
            </p:cNvSpPr>
            <p:nvPr/>
          </p:nvSpPr>
          <p:spPr>
            <a:xfrm>
              <a:off x="4300277" y="2294476"/>
              <a:ext cx="412051" cy="347575"/>
            </a:xfrm>
            <a:custGeom>
              <a:avLst/>
              <a:gdLst>
                <a:gd name="txL" fmla="*/ 0 w 396"/>
                <a:gd name="txT" fmla="*/ 0 h 327"/>
                <a:gd name="txR" fmla="*/ 396 w 396"/>
                <a:gd name="txB" fmla="*/ 327 h 327"/>
              </a:gdLst>
              <a:ahLst/>
              <a:cxnLst>
                <a:cxn ang="0">
                  <a:pos x="379794" y="0"/>
                </a:cxn>
                <a:cxn ang="0">
                  <a:pos x="398524" y="5315"/>
                </a:cxn>
                <a:cxn ang="0">
                  <a:pos x="409970" y="20195"/>
                </a:cxn>
                <a:cxn ang="0">
                  <a:pos x="412051" y="209395"/>
                </a:cxn>
                <a:cxn ang="0">
                  <a:pos x="409970" y="223213"/>
                </a:cxn>
                <a:cxn ang="0">
                  <a:pos x="398524" y="238094"/>
                </a:cxn>
                <a:cxn ang="0">
                  <a:pos x="379794" y="244472"/>
                </a:cxn>
                <a:cxn ang="0">
                  <a:pos x="306957" y="276359"/>
                </a:cxn>
                <a:cxn ang="0">
                  <a:pos x="319444" y="278485"/>
                </a:cxn>
                <a:cxn ang="0">
                  <a:pos x="334011" y="290177"/>
                </a:cxn>
                <a:cxn ang="0">
                  <a:pos x="339214" y="309310"/>
                </a:cxn>
                <a:cxn ang="0">
                  <a:pos x="339214" y="321002"/>
                </a:cxn>
                <a:cxn ang="0">
                  <a:pos x="330889" y="338009"/>
                </a:cxn>
                <a:cxn ang="0">
                  <a:pos x="314241" y="346512"/>
                </a:cxn>
                <a:cxn ang="0">
                  <a:pos x="207066" y="221087"/>
                </a:cxn>
                <a:cxn ang="0">
                  <a:pos x="362105" y="221087"/>
                </a:cxn>
                <a:cxn ang="0">
                  <a:pos x="375632" y="216836"/>
                </a:cxn>
                <a:cxn ang="0">
                  <a:pos x="386038" y="204081"/>
                </a:cxn>
                <a:cxn ang="0">
                  <a:pos x="388119" y="49957"/>
                </a:cxn>
                <a:cxn ang="0">
                  <a:pos x="386038" y="38265"/>
                </a:cxn>
                <a:cxn ang="0">
                  <a:pos x="375632" y="26573"/>
                </a:cxn>
                <a:cxn ang="0">
                  <a:pos x="362105" y="21258"/>
                </a:cxn>
                <a:cxn ang="0">
                  <a:pos x="132148" y="276359"/>
                </a:cxn>
                <a:cxn ang="0">
                  <a:pos x="132148" y="244472"/>
                </a:cxn>
                <a:cxn ang="0">
                  <a:pos x="207066" y="347575"/>
                </a:cxn>
                <a:cxn ang="0">
                  <a:pos x="160242" y="306121"/>
                </a:cxn>
                <a:cxn ang="0">
                  <a:pos x="164404" y="305058"/>
                </a:cxn>
                <a:cxn ang="0">
                  <a:pos x="165445" y="300806"/>
                </a:cxn>
                <a:cxn ang="0">
                  <a:pos x="161283" y="294429"/>
                </a:cxn>
                <a:cxn ang="0">
                  <a:pos x="132148" y="276359"/>
                </a:cxn>
                <a:cxn ang="0">
                  <a:pos x="207066" y="0"/>
                </a:cxn>
                <a:cxn ang="0">
                  <a:pos x="132148" y="0"/>
                </a:cxn>
                <a:cxn ang="0">
                  <a:pos x="132148" y="293366"/>
                </a:cxn>
                <a:cxn ang="0">
                  <a:pos x="100932" y="294429"/>
                </a:cxn>
                <a:cxn ang="0">
                  <a:pos x="97810" y="300806"/>
                </a:cxn>
                <a:cxn ang="0">
                  <a:pos x="99891" y="305058"/>
                </a:cxn>
                <a:cxn ang="0">
                  <a:pos x="104053" y="306121"/>
                </a:cxn>
                <a:cxn ang="0">
                  <a:pos x="105094" y="347575"/>
                </a:cxn>
                <a:cxn ang="0">
                  <a:pos x="91567" y="345449"/>
                </a:cxn>
                <a:cxn ang="0">
                  <a:pos x="76999" y="333757"/>
                </a:cxn>
                <a:cxn ang="0">
                  <a:pos x="71797" y="313562"/>
                </a:cxn>
                <a:cxn ang="0">
                  <a:pos x="72837" y="302932"/>
                </a:cxn>
                <a:cxn ang="0">
                  <a:pos x="81162" y="285926"/>
                </a:cxn>
                <a:cxn ang="0">
                  <a:pos x="97810" y="276359"/>
                </a:cxn>
                <a:cxn ang="0">
                  <a:pos x="132148" y="244472"/>
                </a:cxn>
                <a:cxn ang="0">
                  <a:pos x="26013" y="243409"/>
                </a:cxn>
                <a:cxn ang="0">
                  <a:pos x="9365" y="233843"/>
                </a:cxn>
                <a:cxn ang="0">
                  <a:pos x="1041" y="216836"/>
                </a:cxn>
                <a:cxn ang="0">
                  <a:pos x="0" y="32951"/>
                </a:cxn>
                <a:cxn ang="0">
                  <a:pos x="5203" y="13818"/>
                </a:cxn>
                <a:cxn ang="0">
                  <a:pos x="20811" y="2126"/>
                </a:cxn>
                <a:cxn ang="0">
                  <a:pos x="132148" y="0"/>
                </a:cxn>
                <a:cxn ang="0">
                  <a:pos x="52027" y="21258"/>
                </a:cxn>
                <a:cxn ang="0">
                  <a:pos x="36419" y="26573"/>
                </a:cxn>
                <a:cxn ang="0">
                  <a:pos x="26013" y="38265"/>
                </a:cxn>
                <a:cxn ang="0">
                  <a:pos x="24973" y="193452"/>
                </a:cxn>
                <a:cxn ang="0">
                  <a:pos x="26013" y="204081"/>
                </a:cxn>
                <a:cxn ang="0">
                  <a:pos x="36419" y="216836"/>
                </a:cxn>
                <a:cxn ang="0">
                  <a:pos x="52027" y="221087"/>
                </a:cxn>
              </a:cxnLst>
              <a:rect l="txL" t="txT" r="txR" b="tx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9525">
              <a:noFill/>
            </a:ln>
          </p:spPr>
          <p:txBody>
            <a:bodyPr/>
            <a:lstStyle/>
            <a:p>
              <a:endParaRPr lang="zh-CN" altLang="en-US" sz="2400"/>
            </a:p>
          </p:txBody>
        </p:sp>
        <p:sp>
          <p:nvSpPr>
            <p:cNvPr id="17515" name="Freeform 142"/>
            <p:cNvSpPr>
              <a:spLocks noEditPoints="1"/>
            </p:cNvSpPr>
            <p:nvPr/>
          </p:nvSpPr>
          <p:spPr>
            <a:xfrm>
              <a:off x="3453283" y="1597201"/>
              <a:ext cx="529632" cy="630311"/>
            </a:xfrm>
            <a:custGeom>
              <a:avLst/>
              <a:gdLst>
                <a:gd name="txL" fmla="*/ 0 w 509"/>
                <a:gd name="txT" fmla="*/ 0 h 593"/>
                <a:gd name="txR" fmla="*/ 509 w 509"/>
                <a:gd name="txB" fmla="*/ 593 h 593"/>
              </a:gdLst>
              <a:ahLst/>
              <a:cxnLst>
                <a:cxn ang="0">
                  <a:pos x="95729" y="133928"/>
                </a:cxn>
                <a:cxn ang="0">
                  <a:pos x="152959" y="99914"/>
                </a:cxn>
                <a:cxn ang="0">
                  <a:pos x="142553" y="141368"/>
                </a:cxn>
                <a:cxn ang="0">
                  <a:pos x="174810" y="127550"/>
                </a:cxn>
                <a:cxn ang="0">
                  <a:pos x="163364" y="166878"/>
                </a:cxn>
                <a:cxn ang="0">
                  <a:pos x="196661" y="153060"/>
                </a:cxn>
                <a:cxn ang="0">
                  <a:pos x="184175" y="194514"/>
                </a:cxn>
                <a:cxn ang="0">
                  <a:pos x="218512" y="180696"/>
                </a:cxn>
                <a:cxn ang="0">
                  <a:pos x="181053" y="242346"/>
                </a:cxn>
                <a:cxn ang="0">
                  <a:pos x="239323" y="207269"/>
                </a:cxn>
                <a:cxn ang="0">
                  <a:pos x="227877" y="249786"/>
                </a:cxn>
                <a:cxn ang="0">
                  <a:pos x="262215" y="234905"/>
                </a:cxn>
                <a:cxn ang="0">
                  <a:pos x="248688" y="275296"/>
                </a:cxn>
                <a:cxn ang="0">
                  <a:pos x="283025" y="260415"/>
                </a:cxn>
                <a:cxn ang="0">
                  <a:pos x="271579" y="302932"/>
                </a:cxn>
                <a:cxn ang="0">
                  <a:pos x="305917" y="288051"/>
                </a:cxn>
                <a:cxn ang="0">
                  <a:pos x="268458" y="349700"/>
                </a:cxn>
                <a:cxn ang="0">
                  <a:pos x="326728" y="315687"/>
                </a:cxn>
                <a:cxn ang="0">
                  <a:pos x="314241" y="357141"/>
                </a:cxn>
                <a:cxn ang="0">
                  <a:pos x="347538" y="343323"/>
                </a:cxn>
                <a:cxn ang="0">
                  <a:pos x="336093" y="384777"/>
                </a:cxn>
                <a:cxn ang="0">
                  <a:pos x="370430" y="368833"/>
                </a:cxn>
                <a:cxn ang="0">
                  <a:pos x="357944" y="410287"/>
                </a:cxn>
                <a:cxn ang="0">
                  <a:pos x="391241" y="396469"/>
                </a:cxn>
                <a:cxn ang="0">
                  <a:pos x="354822" y="458118"/>
                </a:cxn>
                <a:cxn ang="0">
                  <a:pos x="413092" y="423042"/>
                </a:cxn>
                <a:cxn ang="0">
                  <a:pos x="401646" y="465559"/>
                </a:cxn>
                <a:cxn ang="0">
                  <a:pos x="434943" y="450678"/>
                </a:cxn>
                <a:cxn ang="0">
                  <a:pos x="422457" y="492132"/>
                </a:cxn>
                <a:cxn ang="0">
                  <a:pos x="455754" y="478314"/>
                </a:cxn>
                <a:cxn ang="0">
                  <a:pos x="443268" y="518704"/>
                </a:cxn>
                <a:cxn ang="0">
                  <a:pos x="477605" y="503824"/>
                </a:cxn>
                <a:cxn ang="0">
                  <a:pos x="441187" y="565473"/>
                </a:cxn>
                <a:cxn ang="0">
                  <a:pos x="499457" y="531460"/>
                </a:cxn>
                <a:cxn ang="0">
                  <a:pos x="454714" y="630311"/>
                </a:cxn>
                <a:cxn ang="0">
                  <a:pos x="72837" y="87159"/>
                </a:cxn>
                <a:cxn ang="0">
                  <a:pos x="80121" y="85034"/>
                </a:cxn>
                <a:cxn ang="0">
                  <a:pos x="85324" y="82908"/>
                </a:cxn>
                <a:cxn ang="0">
                  <a:pos x="91567" y="69090"/>
                </a:cxn>
                <a:cxn ang="0">
                  <a:pos x="87405" y="55272"/>
                </a:cxn>
                <a:cxn ang="0">
                  <a:pos x="84283" y="52083"/>
                </a:cxn>
                <a:cxn ang="0">
                  <a:pos x="77000" y="47831"/>
                </a:cxn>
                <a:cxn ang="0">
                  <a:pos x="72837" y="2126"/>
                </a:cxn>
                <a:cxn ang="0">
                  <a:pos x="146715" y="91411"/>
                </a:cxn>
                <a:cxn ang="0">
                  <a:pos x="0" y="62712"/>
                </a:cxn>
                <a:cxn ang="0">
                  <a:pos x="72837" y="47831"/>
                </a:cxn>
                <a:cxn ang="0">
                  <a:pos x="67635" y="48894"/>
                </a:cxn>
                <a:cxn ang="0">
                  <a:pos x="61392" y="52083"/>
                </a:cxn>
                <a:cxn ang="0">
                  <a:pos x="55148" y="64838"/>
                </a:cxn>
                <a:cxn ang="0">
                  <a:pos x="59310" y="79719"/>
                </a:cxn>
                <a:cxn ang="0">
                  <a:pos x="59310" y="79719"/>
                </a:cxn>
                <a:cxn ang="0">
                  <a:pos x="65554" y="83971"/>
                </a:cxn>
                <a:cxn ang="0">
                  <a:pos x="72837" y="87159"/>
                </a:cxn>
              </a:cxnLst>
              <a:rect l="txL" t="txT" r="txR" b="tx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9525">
              <a:noFill/>
            </a:ln>
          </p:spPr>
          <p:txBody>
            <a:bodyPr/>
            <a:lstStyle/>
            <a:p>
              <a:endParaRPr lang="zh-CN" altLang="en-US" sz="2400"/>
            </a:p>
          </p:txBody>
        </p:sp>
        <p:sp>
          <p:nvSpPr>
            <p:cNvPr id="17516" name="Freeform 143"/>
            <p:cNvSpPr>
              <a:spLocks noEditPoints="1"/>
            </p:cNvSpPr>
            <p:nvPr/>
          </p:nvSpPr>
          <p:spPr>
            <a:xfrm>
              <a:off x="3357554" y="1783212"/>
              <a:ext cx="222674" cy="458117"/>
            </a:xfrm>
            <a:custGeom>
              <a:avLst/>
              <a:gdLst>
                <a:gd name="txL" fmla="*/ 0 w 214"/>
                <a:gd name="txT" fmla="*/ 0 h 431"/>
                <a:gd name="txR" fmla="*/ 214 w 214"/>
                <a:gd name="txB" fmla="*/ 431 h 431"/>
              </a:gdLst>
              <a:ahLst/>
              <a:cxnLst>
                <a:cxn ang="0">
                  <a:pos x="201863" y="458117"/>
                </a:cxn>
                <a:cxn ang="0">
                  <a:pos x="175850" y="433670"/>
                </a:cxn>
                <a:cxn ang="0">
                  <a:pos x="217471" y="370958"/>
                </a:cxn>
                <a:cxn ang="0">
                  <a:pos x="211228" y="362455"/>
                </a:cxn>
                <a:cxn ang="0">
                  <a:pos x="195620" y="358203"/>
                </a:cxn>
                <a:cxn ang="0">
                  <a:pos x="187296" y="365643"/>
                </a:cxn>
                <a:cxn ang="0">
                  <a:pos x="186255" y="375210"/>
                </a:cxn>
                <a:cxn ang="0">
                  <a:pos x="177931" y="368832"/>
                </a:cxn>
                <a:cxn ang="0">
                  <a:pos x="130067" y="409223"/>
                </a:cxn>
                <a:cxn ang="0">
                  <a:pos x="52027" y="206206"/>
                </a:cxn>
                <a:cxn ang="0">
                  <a:pos x="56189" y="197702"/>
                </a:cxn>
                <a:cxn ang="0">
                  <a:pos x="84283" y="187073"/>
                </a:cxn>
                <a:cxn ang="0">
                  <a:pos x="76999" y="183885"/>
                </a:cxn>
                <a:cxn ang="0">
                  <a:pos x="52027" y="122235"/>
                </a:cxn>
                <a:cxn ang="0">
                  <a:pos x="103013" y="64838"/>
                </a:cxn>
                <a:cxn ang="0">
                  <a:pos x="115499" y="69090"/>
                </a:cxn>
                <a:cxn ang="0">
                  <a:pos x="149837" y="155186"/>
                </a:cxn>
                <a:cxn ang="0">
                  <a:pos x="149837" y="165815"/>
                </a:cxn>
                <a:cxn ang="0">
                  <a:pos x="174809" y="368832"/>
                </a:cxn>
                <a:cxn ang="0">
                  <a:pos x="169607" y="369895"/>
                </a:cxn>
                <a:cxn ang="0">
                  <a:pos x="159202" y="379461"/>
                </a:cxn>
                <a:cxn ang="0">
                  <a:pos x="156080" y="381587"/>
                </a:cxn>
                <a:cxn ang="0">
                  <a:pos x="140472" y="379461"/>
                </a:cxn>
                <a:cxn ang="0">
                  <a:pos x="134229" y="389027"/>
                </a:cxn>
                <a:cxn ang="0">
                  <a:pos x="135269" y="404971"/>
                </a:cxn>
                <a:cxn ang="0">
                  <a:pos x="130067" y="409223"/>
                </a:cxn>
                <a:cxn ang="0">
                  <a:pos x="52027" y="81845"/>
                </a:cxn>
                <a:cxn ang="0">
                  <a:pos x="90526" y="29762"/>
                </a:cxn>
                <a:cxn ang="0">
                  <a:pos x="80121" y="14881"/>
                </a:cxn>
                <a:cxn ang="0">
                  <a:pos x="64513" y="3189"/>
                </a:cxn>
                <a:cxn ang="0">
                  <a:pos x="52027" y="0"/>
                </a:cxn>
                <a:cxn ang="0">
                  <a:pos x="46824" y="203017"/>
                </a:cxn>
                <a:cxn ang="0">
                  <a:pos x="11446" y="114795"/>
                </a:cxn>
                <a:cxn ang="0">
                  <a:pos x="12486" y="102040"/>
                </a:cxn>
                <a:cxn ang="0">
                  <a:pos x="4162" y="64838"/>
                </a:cxn>
                <a:cxn ang="0">
                  <a:pos x="1041" y="37202"/>
                </a:cxn>
                <a:cxn ang="0">
                  <a:pos x="15608" y="12755"/>
                </a:cxn>
                <a:cxn ang="0">
                  <a:pos x="31216" y="3189"/>
                </a:cxn>
                <a:cxn ang="0">
                  <a:pos x="52027" y="81845"/>
                </a:cxn>
                <a:cxn ang="0">
                  <a:pos x="52027" y="122235"/>
                </a:cxn>
                <a:cxn ang="0">
                  <a:pos x="44743" y="104166"/>
                </a:cxn>
                <a:cxn ang="0">
                  <a:pos x="48905" y="93537"/>
                </a:cxn>
                <a:cxn ang="0">
                  <a:pos x="22892" y="105229"/>
                </a:cxn>
                <a:cxn ang="0">
                  <a:pos x="19770" y="117984"/>
                </a:cxn>
                <a:cxn ang="0">
                  <a:pos x="48905" y="192388"/>
                </a:cxn>
              </a:cxnLst>
              <a:rect l="txL" t="txT" r="txR" b="tx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9525">
              <a:noFill/>
            </a:ln>
          </p:spPr>
          <p:txBody>
            <a:bodyPr/>
            <a:lstStyle/>
            <a:p>
              <a:endParaRPr lang="zh-CN" altLang="en-US" sz="2400"/>
            </a:p>
          </p:txBody>
        </p:sp>
        <p:grpSp>
          <p:nvGrpSpPr>
            <p:cNvPr id="84" name="组合 213"/>
            <p:cNvGrpSpPr/>
            <p:nvPr/>
          </p:nvGrpSpPr>
          <p:grpSpPr bwMode="auto">
            <a:xfrm>
              <a:off x="4004765" y="1840610"/>
              <a:ext cx="374592" cy="384776"/>
              <a:chOff x="0" y="0"/>
              <a:chExt cx="571500" cy="574675"/>
            </a:xfrm>
            <a:grpFill/>
          </p:grpSpPr>
          <p:sp>
            <p:nvSpPr>
              <p:cNvPr id="142" name="Freeform 144"/>
              <p:cNvSpPr>
                <a:spLocks noEditPoints="1" noChangeArrowheads="1"/>
              </p:cNvSpPr>
              <p:nvPr/>
            </p:nvSpPr>
            <p:spPr bwMode="auto">
              <a:xfrm>
                <a:off x="0" y="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3" name="Freeform 145"/>
              <p:cNvSpPr>
                <a:spLocks noChangeArrowheads="1"/>
              </p:cNvSpPr>
              <p:nvPr/>
            </p:nvSpPr>
            <p:spPr bwMode="auto">
              <a:xfrm>
                <a:off x="179388" y="18097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5" name="组合 211"/>
            <p:cNvGrpSpPr/>
            <p:nvPr/>
          </p:nvGrpSpPr>
          <p:grpSpPr bwMode="auto">
            <a:xfrm>
              <a:off x="3936090" y="2334867"/>
              <a:ext cx="293430" cy="282736"/>
              <a:chOff x="0" y="0"/>
              <a:chExt cx="447675" cy="422275"/>
            </a:xfrm>
            <a:grpFill/>
          </p:grpSpPr>
          <p:sp>
            <p:nvSpPr>
              <p:cNvPr id="140" name="Freeform 146"/>
              <p:cNvSpPr>
                <a:spLocks noChangeArrowheads="1"/>
              </p:cNvSpPr>
              <p:nvPr/>
            </p:nvSpPr>
            <p:spPr bwMode="auto">
              <a:xfrm>
                <a:off x="0" y="87312"/>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1" name="Freeform 147"/>
              <p:cNvSpPr>
                <a:spLocks noChangeArrowheads="1"/>
              </p:cNvSpPr>
              <p:nvPr/>
            </p:nvSpPr>
            <p:spPr bwMode="auto">
              <a:xfrm>
                <a:off x="127000" y="0"/>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6" name="组合 200"/>
            <p:cNvGrpSpPr/>
            <p:nvPr/>
          </p:nvGrpSpPr>
          <p:grpSpPr bwMode="auto">
            <a:xfrm>
              <a:off x="4683193" y="619317"/>
              <a:ext cx="443267" cy="372021"/>
              <a:chOff x="0" y="0"/>
              <a:chExt cx="676275" cy="555625"/>
            </a:xfrm>
            <a:grpFill/>
          </p:grpSpPr>
          <p:sp>
            <p:nvSpPr>
              <p:cNvPr id="137" name="Freeform 148"/>
              <p:cNvSpPr>
                <a:spLocks noChangeArrowheads="1"/>
              </p:cNvSpPr>
              <p:nvPr/>
            </p:nvSpPr>
            <p:spPr bwMode="auto">
              <a:xfrm>
                <a:off x="19050" y="26987"/>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8" name="Freeform 149"/>
              <p:cNvSpPr>
                <a:spLocks noChangeArrowheads="1"/>
              </p:cNvSpPr>
              <p:nvPr/>
            </p:nvSpPr>
            <p:spPr bwMode="auto">
              <a:xfrm>
                <a:off x="0" y="0"/>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9" name="Freeform 150"/>
              <p:cNvSpPr>
                <a:spLocks noChangeArrowheads="1"/>
              </p:cNvSpPr>
              <p:nvPr/>
            </p:nvSpPr>
            <p:spPr bwMode="auto">
              <a:xfrm>
                <a:off x="96837" y="169862"/>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0" name="Freeform 151"/>
            <p:cNvSpPr>
              <a:spLocks noEditPoints="1"/>
            </p:cNvSpPr>
            <p:nvPr/>
          </p:nvSpPr>
          <p:spPr>
            <a:xfrm>
              <a:off x="3609363" y="2227512"/>
              <a:ext cx="249728" cy="442174"/>
            </a:xfrm>
            <a:custGeom>
              <a:avLst/>
              <a:gdLst>
                <a:gd name="txL" fmla="*/ 0 w 240"/>
                <a:gd name="txT" fmla="*/ 0 h 416"/>
                <a:gd name="txR" fmla="*/ 240 w 240"/>
                <a:gd name="txB" fmla="*/ 416 h 416"/>
              </a:gdLst>
              <a:ahLst/>
              <a:cxnLst>
                <a:cxn ang="0">
                  <a:pos x="149837" y="374147"/>
                </a:cxn>
                <a:cxn ang="0">
                  <a:pos x="160242" y="376273"/>
                </a:cxn>
                <a:cxn ang="0">
                  <a:pos x="170647" y="381588"/>
                </a:cxn>
                <a:cxn ang="0">
                  <a:pos x="177931" y="389028"/>
                </a:cxn>
                <a:cxn ang="0">
                  <a:pos x="182093" y="398594"/>
                </a:cxn>
                <a:cxn ang="0">
                  <a:pos x="183134" y="406035"/>
                </a:cxn>
                <a:cxn ang="0">
                  <a:pos x="182093" y="418790"/>
                </a:cxn>
                <a:cxn ang="0">
                  <a:pos x="174810" y="430482"/>
                </a:cxn>
                <a:cxn ang="0">
                  <a:pos x="164404" y="438985"/>
                </a:cxn>
                <a:cxn ang="0">
                  <a:pos x="158161" y="441111"/>
                </a:cxn>
                <a:cxn ang="0">
                  <a:pos x="149837" y="374147"/>
                </a:cxn>
                <a:cxn ang="0">
                  <a:pos x="149837" y="345448"/>
                </a:cxn>
                <a:cxn ang="0">
                  <a:pos x="149837" y="149871"/>
                </a:cxn>
                <a:cxn ang="0">
                  <a:pos x="169607" y="170067"/>
                </a:cxn>
                <a:cxn ang="0">
                  <a:pos x="182093" y="200892"/>
                </a:cxn>
                <a:cxn ang="0">
                  <a:pos x="195620" y="258289"/>
                </a:cxn>
                <a:cxn ang="0">
                  <a:pos x="199782" y="266792"/>
                </a:cxn>
                <a:cxn ang="0">
                  <a:pos x="213309" y="276359"/>
                </a:cxn>
                <a:cxn ang="0">
                  <a:pos x="234120" y="280610"/>
                </a:cxn>
                <a:cxn ang="0">
                  <a:pos x="249728" y="318875"/>
                </a:cxn>
                <a:cxn ang="0">
                  <a:pos x="140472" y="374147"/>
                </a:cxn>
                <a:cxn ang="0">
                  <a:pos x="149837" y="374147"/>
                </a:cxn>
                <a:cxn ang="0">
                  <a:pos x="149837" y="442174"/>
                </a:cxn>
                <a:cxn ang="0">
                  <a:pos x="139431" y="441111"/>
                </a:cxn>
                <a:cxn ang="0">
                  <a:pos x="130067" y="434734"/>
                </a:cxn>
                <a:cxn ang="0">
                  <a:pos x="122783" y="428356"/>
                </a:cxn>
                <a:cxn ang="0">
                  <a:pos x="116540" y="416664"/>
                </a:cxn>
                <a:cxn ang="0">
                  <a:pos x="116540" y="410286"/>
                </a:cxn>
                <a:cxn ang="0">
                  <a:pos x="118621" y="397531"/>
                </a:cxn>
                <a:cxn ang="0">
                  <a:pos x="125905" y="385839"/>
                </a:cxn>
                <a:cxn ang="0">
                  <a:pos x="135269" y="377336"/>
                </a:cxn>
                <a:cxn ang="0">
                  <a:pos x="140472" y="374147"/>
                </a:cxn>
                <a:cxn ang="0">
                  <a:pos x="149837" y="149871"/>
                </a:cxn>
                <a:cxn ang="0">
                  <a:pos x="126945" y="138179"/>
                </a:cxn>
                <a:cxn ang="0">
                  <a:pos x="101972" y="133928"/>
                </a:cxn>
                <a:cxn ang="0">
                  <a:pos x="71797" y="20195"/>
                </a:cxn>
                <a:cxn ang="0">
                  <a:pos x="67635" y="10629"/>
                </a:cxn>
                <a:cxn ang="0">
                  <a:pos x="60351" y="4252"/>
                </a:cxn>
                <a:cxn ang="0">
                  <a:pos x="50986" y="0"/>
                </a:cxn>
                <a:cxn ang="0">
                  <a:pos x="40581" y="2126"/>
                </a:cxn>
                <a:cxn ang="0">
                  <a:pos x="35378" y="3189"/>
                </a:cxn>
                <a:cxn ang="0">
                  <a:pos x="27054" y="10629"/>
                </a:cxn>
                <a:cxn ang="0">
                  <a:pos x="22892" y="19133"/>
                </a:cxn>
                <a:cxn ang="0">
                  <a:pos x="20811" y="28699"/>
                </a:cxn>
                <a:cxn ang="0">
                  <a:pos x="50986" y="147746"/>
                </a:cxn>
                <a:cxn ang="0">
                  <a:pos x="39540" y="154123"/>
                </a:cxn>
                <a:cxn ang="0">
                  <a:pos x="20811" y="174319"/>
                </a:cxn>
                <a:cxn ang="0">
                  <a:pos x="11446" y="198766"/>
                </a:cxn>
                <a:cxn ang="0">
                  <a:pos x="8324" y="229590"/>
                </a:cxn>
                <a:cxn ang="0">
                  <a:pos x="11446" y="246597"/>
                </a:cxn>
                <a:cxn ang="0">
                  <a:pos x="27054" y="302932"/>
                </a:cxn>
                <a:cxn ang="0">
                  <a:pos x="27054" y="312498"/>
                </a:cxn>
                <a:cxn ang="0">
                  <a:pos x="20811" y="327379"/>
                </a:cxn>
                <a:cxn ang="0">
                  <a:pos x="5203" y="341197"/>
                </a:cxn>
                <a:cxn ang="0">
                  <a:pos x="10405" y="383713"/>
                </a:cxn>
                <a:cxn ang="0">
                  <a:pos x="149837" y="149871"/>
                </a:cxn>
              </a:cxnLst>
              <a:rect l="txL" t="txT" r="txR" b="tx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9525">
              <a:noFill/>
            </a:ln>
          </p:spPr>
          <p:txBody>
            <a:bodyPr/>
            <a:lstStyle/>
            <a:p>
              <a:endParaRPr lang="zh-CN" altLang="en-US" sz="2400"/>
            </a:p>
          </p:txBody>
        </p:sp>
        <p:sp>
          <p:nvSpPr>
            <p:cNvPr id="17521" name="Freeform 152"/>
            <p:cNvSpPr>
              <a:spLocks noEditPoints="1"/>
            </p:cNvSpPr>
            <p:nvPr/>
          </p:nvSpPr>
          <p:spPr>
            <a:xfrm>
              <a:off x="5163919" y="1649285"/>
              <a:ext cx="358984" cy="398594"/>
            </a:xfrm>
            <a:custGeom>
              <a:avLst/>
              <a:gdLst>
                <a:gd name="txL" fmla="*/ 0 w 345"/>
                <a:gd name="txT" fmla="*/ 0 h 375"/>
                <a:gd name="txR" fmla="*/ 345 w 345"/>
                <a:gd name="txB" fmla="*/ 375 h 375"/>
              </a:gdLst>
              <a:ahLst/>
              <a:cxnLst>
                <a:cxn ang="0">
                  <a:pos x="278863" y="182822"/>
                </a:cxn>
                <a:cxn ang="0">
                  <a:pos x="268458" y="138179"/>
                </a:cxn>
                <a:cxn ang="0">
                  <a:pos x="274701" y="267855"/>
                </a:cxn>
                <a:cxn ang="0">
                  <a:pos x="307998" y="309309"/>
                </a:cxn>
                <a:cxn ang="0">
                  <a:pos x="292390" y="313561"/>
                </a:cxn>
                <a:cxn ang="0">
                  <a:pos x="292390" y="53146"/>
                </a:cxn>
                <a:cxn ang="0">
                  <a:pos x="307998" y="56335"/>
                </a:cxn>
                <a:cxn ang="0">
                  <a:pos x="274701" y="99914"/>
                </a:cxn>
                <a:cxn ang="0">
                  <a:pos x="295511" y="182822"/>
                </a:cxn>
                <a:cxn ang="0">
                  <a:pos x="349619" y="174318"/>
                </a:cxn>
                <a:cxn ang="0">
                  <a:pos x="357943" y="187073"/>
                </a:cxn>
                <a:cxn ang="0">
                  <a:pos x="300714" y="191325"/>
                </a:cxn>
                <a:cxn ang="0">
                  <a:pos x="180012" y="81845"/>
                </a:cxn>
                <a:cxn ang="0">
                  <a:pos x="252850" y="114795"/>
                </a:cxn>
                <a:cxn ang="0">
                  <a:pos x="254931" y="250848"/>
                </a:cxn>
                <a:cxn ang="0">
                  <a:pos x="230998" y="366706"/>
                </a:cxn>
                <a:cxn ang="0">
                  <a:pos x="185215" y="398594"/>
                </a:cxn>
                <a:cxn ang="0">
                  <a:pos x="215390" y="257226"/>
                </a:cxn>
                <a:cxn ang="0">
                  <a:pos x="247647" y="224276"/>
                </a:cxn>
                <a:cxn ang="0">
                  <a:pos x="258052" y="166878"/>
                </a:cxn>
                <a:cxn ang="0">
                  <a:pos x="211228" y="109480"/>
                </a:cxn>
                <a:cxn ang="0">
                  <a:pos x="180012" y="81845"/>
                </a:cxn>
                <a:cxn ang="0">
                  <a:pos x="260133" y="96725"/>
                </a:cxn>
                <a:cxn ang="0">
                  <a:pos x="268458" y="77593"/>
                </a:cxn>
                <a:cxn ang="0">
                  <a:pos x="260133" y="271044"/>
                </a:cxn>
                <a:cxn ang="0">
                  <a:pos x="268458" y="264666"/>
                </a:cxn>
                <a:cxn ang="0">
                  <a:pos x="187296" y="6378"/>
                </a:cxn>
                <a:cxn ang="0">
                  <a:pos x="183134" y="63775"/>
                </a:cxn>
                <a:cxn ang="0">
                  <a:pos x="163364" y="397531"/>
                </a:cxn>
                <a:cxn ang="0">
                  <a:pos x="124864" y="358203"/>
                </a:cxn>
                <a:cxn ang="0">
                  <a:pos x="96770" y="238093"/>
                </a:cxn>
                <a:cxn ang="0">
                  <a:pos x="115499" y="106292"/>
                </a:cxn>
                <a:cxn ang="0">
                  <a:pos x="180012" y="102040"/>
                </a:cxn>
                <a:cxn ang="0">
                  <a:pos x="123823" y="126487"/>
                </a:cxn>
                <a:cxn ang="0">
                  <a:pos x="100932" y="194514"/>
                </a:cxn>
                <a:cxn ang="0">
                  <a:pos x="131107" y="246597"/>
                </a:cxn>
                <a:cxn ang="0">
                  <a:pos x="144634" y="308246"/>
                </a:cxn>
                <a:cxn ang="0">
                  <a:pos x="180012" y="63775"/>
                </a:cxn>
                <a:cxn ang="0">
                  <a:pos x="170647" y="57398"/>
                </a:cxn>
                <a:cxn ang="0">
                  <a:pos x="175850" y="0"/>
                </a:cxn>
                <a:cxn ang="0">
                  <a:pos x="96770" y="280610"/>
                </a:cxn>
                <a:cxn ang="0">
                  <a:pos x="96770" y="267855"/>
                </a:cxn>
                <a:cxn ang="0">
                  <a:pos x="89486" y="102040"/>
                </a:cxn>
                <a:cxn ang="0">
                  <a:pos x="97810" y="89285"/>
                </a:cxn>
                <a:cxn ang="0">
                  <a:pos x="85324" y="215772"/>
                </a:cxn>
                <a:cxn ang="0">
                  <a:pos x="83243" y="161563"/>
                </a:cxn>
                <a:cxn ang="0">
                  <a:pos x="89486" y="102040"/>
                </a:cxn>
                <a:cxn ang="0">
                  <a:pos x="52027" y="68027"/>
                </a:cxn>
                <a:cxn ang="0">
                  <a:pos x="55148" y="52083"/>
                </a:cxn>
                <a:cxn ang="0">
                  <a:pos x="89486" y="264666"/>
                </a:cxn>
                <a:cxn ang="0">
                  <a:pos x="55148" y="315686"/>
                </a:cxn>
                <a:cxn ang="0">
                  <a:pos x="52027" y="299743"/>
                </a:cxn>
                <a:cxn ang="0">
                  <a:pos x="89486" y="264666"/>
                </a:cxn>
                <a:cxn ang="0">
                  <a:pos x="59310" y="177507"/>
                </a:cxn>
                <a:cxn ang="0">
                  <a:pos x="56189" y="191325"/>
                </a:cxn>
                <a:cxn ang="0">
                  <a:pos x="0" y="187073"/>
                </a:cxn>
                <a:cxn ang="0">
                  <a:pos x="8324" y="174318"/>
                </a:cxn>
              </a:cxnLst>
              <a:rect l="txL" t="txT" r="txR" b="tx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9525">
              <a:noFill/>
            </a:ln>
          </p:spPr>
          <p:txBody>
            <a:bodyPr/>
            <a:lstStyle/>
            <a:p>
              <a:endParaRPr lang="zh-CN" altLang="en-US" sz="2400"/>
            </a:p>
          </p:txBody>
        </p:sp>
        <p:sp>
          <p:nvSpPr>
            <p:cNvPr id="17522" name="Freeform 153"/>
            <p:cNvSpPr>
              <a:spLocks noEditPoints="1"/>
            </p:cNvSpPr>
            <p:nvPr/>
          </p:nvSpPr>
          <p:spPr>
            <a:xfrm>
              <a:off x="3854929" y="615065"/>
              <a:ext cx="339214" cy="338008"/>
            </a:xfrm>
            <a:custGeom>
              <a:avLst/>
              <a:gdLst>
                <a:gd name="txL" fmla="*/ 0 w 325"/>
                <a:gd name="txT" fmla="*/ 0 h 318"/>
                <a:gd name="txR" fmla="*/ 325 w 325"/>
                <a:gd name="txB" fmla="*/ 318 h 318"/>
              </a:gdLst>
              <a:ahLst/>
              <a:cxnLst>
                <a:cxn ang="0">
                  <a:pos x="208747" y="37202"/>
                </a:cxn>
                <a:cxn ang="0">
                  <a:pos x="223359" y="30825"/>
                </a:cxn>
                <a:cxn ang="0">
                  <a:pos x="224403" y="17007"/>
                </a:cxn>
                <a:cxn ang="0">
                  <a:pos x="335039" y="188137"/>
                </a:cxn>
                <a:cxn ang="0">
                  <a:pos x="339214" y="208332"/>
                </a:cxn>
                <a:cxn ang="0">
                  <a:pos x="327733" y="231716"/>
                </a:cxn>
                <a:cxn ang="0">
                  <a:pos x="303727" y="167941"/>
                </a:cxn>
                <a:cxn ang="0">
                  <a:pos x="305814" y="163689"/>
                </a:cxn>
                <a:cxn ang="0">
                  <a:pos x="202485" y="184948"/>
                </a:cxn>
                <a:cxn ang="0">
                  <a:pos x="288071" y="133928"/>
                </a:cxn>
                <a:cxn ang="0">
                  <a:pos x="202485" y="178570"/>
                </a:cxn>
                <a:cxn ang="0">
                  <a:pos x="272415" y="104166"/>
                </a:cxn>
                <a:cxn ang="0">
                  <a:pos x="268240" y="102040"/>
                </a:cxn>
                <a:cxn ang="0">
                  <a:pos x="254671" y="77593"/>
                </a:cxn>
                <a:cxn ang="0">
                  <a:pos x="254671" y="71216"/>
                </a:cxn>
                <a:cxn ang="0">
                  <a:pos x="15656" y="123299"/>
                </a:cxn>
                <a:cxn ang="0">
                  <a:pos x="16700" y="133928"/>
                </a:cxn>
                <a:cxn ang="0">
                  <a:pos x="35487" y="139242"/>
                </a:cxn>
                <a:cxn ang="0">
                  <a:pos x="42793" y="124361"/>
                </a:cxn>
                <a:cxn ang="0">
                  <a:pos x="32356" y="113732"/>
                </a:cxn>
                <a:cxn ang="0">
                  <a:pos x="53231" y="113732"/>
                </a:cxn>
                <a:cxn ang="0">
                  <a:pos x="66799" y="120110"/>
                </a:cxn>
                <a:cxn ang="0">
                  <a:pos x="79324" y="110543"/>
                </a:cxn>
                <a:cxn ang="0">
                  <a:pos x="73061" y="94600"/>
                </a:cxn>
                <a:cxn ang="0">
                  <a:pos x="88718" y="86096"/>
                </a:cxn>
                <a:cxn ang="0">
                  <a:pos x="99155" y="98851"/>
                </a:cxn>
                <a:cxn ang="0">
                  <a:pos x="112723" y="93537"/>
                </a:cxn>
                <a:cxn ang="0">
                  <a:pos x="114811" y="78656"/>
                </a:cxn>
                <a:cxn ang="0">
                  <a:pos x="126292" y="59523"/>
                </a:cxn>
                <a:cxn ang="0">
                  <a:pos x="130467" y="75467"/>
                </a:cxn>
                <a:cxn ang="0">
                  <a:pos x="146123" y="77593"/>
                </a:cxn>
                <a:cxn ang="0">
                  <a:pos x="151342" y="57398"/>
                </a:cxn>
                <a:cxn ang="0">
                  <a:pos x="162823" y="40391"/>
                </a:cxn>
                <a:cxn ang="0">
                  <a:pos x="163866" y="49957"/>
                </a:cxn>
                <a:cxn ang="0">
                  <a:pos x="182654" y="55272"/>
                </a:cxn>
                <a:cxn ang="0">
                  <a:pos x="188916" y="42517"/>
                </a:cxn>
                <a:cxn ang="0">
                  <a:pos x="179522" y="29762"/>
                </a:cxn>
                <a:cxn ang="0">
                  <a:pos x="200397" y="29762"/>
                </a:cxn>
                <a:cxn ang="0">
                  <a:pos x="49056" y="184948"/>
                </a:cxn>
                <a:cxn ang="0">
                  <a:pos x="48012" y="189199"/>
                </a:cxn>
                <a:cxn ang="0">
                  <a:pos x="202485" y="106292"/>
                </a:cxn>
                <a:cxn ang="0">
                  <a:pos x="64712" y="216835"/>
                </a:cxn>
                <a:cxn ang="0">
                  <a:pos x="68887" y="221087"/>
                </a:cxn>
                <a:cxn ang="0">
                  <a:pos x="83499" y="245534"/>
                </a:cxn>
                <a:cxn ang="0">
                  <a:pos x="82455" y="249786"/>
                </a:cxn>
                <a:cxn ang="0">
                  <a:pos x="202485" y="184948"/>
                </a:cxn>
                <a:cxn ang="0">
                  <a:pos x="97067" y="277422"/>
                </a:cxn>
                <a:cxn ang="0">
                  <a:pos x="102286" y="281673"/>
                </a:cxn>
                <a:cxn ang="0">
                  <a:pos x="148210" y="333756"/>
                </a:cxn>
                <a:cxn ang="0">
                  <a:pos x="128379" y="338008"/>
                </a:cxn>
                <a:cxn ang="0">
                  <a:pos x="106461" y="325253"/>
                </a:cxn>
              </a:cxnLst>
              <a:rect l="txL" t="txT" r="txR" b="tx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9525">
              <a:noFill/>
            </a:ln>
          </p:spPr>
          <p:txBody>
            <a:bodyPr/>
            <a:lstStyle/>
            <a:p>
              <a:endParaRPr lang="zh-CN" altLang="en-US" sz="2400"/>
            </a:p>
          </p:txBody>
        </p:sp>
        <p:sp>
          <p:nvSpPr>
            <p:cNvPr id="17523" name="Freeform 154"/>
            <p:cNvSpPr>
              <a:spLocks noEditPoints="1"/>
            </p:cNvSpPr>
            <p:nvPr/>
          </p:nvSpPr>
          <p:spPr>
            <a:xfrm>
              <a:off x="5043217" y="2056382"/>
              <a:ext cx="320484" cy="343323"/>
            </a:xfrm>
            <a:custGeom>
              <a:avLst/>
              <a:gdLst>
                <a:gd name="txL" fmla="*/ 0 w 308"/>
                <a:gd name="txT" fmla="*/ 0 h 323"/>
                <a:gd name="txR" fmla="*/ 308 w 308"/>
                <a:gd name="txB" fmla="*/ 323 h 323"/>
              </a:gdLst>
              <a:ahLst/>
              <a:cxnLst>
                <a:cxn ang="0">
                  <a:pos x="318403" y="102040"/>
                </a:cxn>
                <a:cxn ang="0">
                  <a:pos x="226836" y="327379"/>
                </a:cxn>
                <a:cxn ang="0">
                  <a:pos x="236201" y="238094"/>
                </a:cxn>
                <a:cxn ang="0">
                  <a:pos x="242444" y="222150"/>
                </a:cxn>
                <a:cxn ang="0">
                  <a:pos x="255971" y="195577"/>
                </a:cxn>
                <a:cxn ang="0">
                  <a:pos x="260133" y="169004"/>
                </a:cxn>
                <a:cxn ang="0">
                  <a:pos x="291349" y="115858"/>
                </a:cxn>
                <a:cxn ang="0">
                  <a:pos x="226836" y="79719"/>
                </a:cxn>
                <a:cxn ang="0">
                  <a:pos x="209147" y="340134"/>
                </a:cxn>
                <a:cxn ang="0">
                  <a:pos x="204985" y="307184"/>
                </a:cxn>
                <a:cxn ang="0">
                  <a:pos x="216431" y="278485"/>
                </a:cxn>
                <a:cxn ang="0">
                  <a:pos x="226836" y="263604"/>
                </a:cxn>
                <a:cxn ang="0">
                  <a:pos x="211228" y="171130"/>
                </a:cxn>
                <a:cxn ang="0">
                  <a:pos x="196661" y="195577"/>
                </a:cxn>
                <a:cxn ang="0">
                  <a:pos x="193539" y="214710"/>
                </a:cxn>
                <a:cxn ang="0">
                  <a:pos x="192499" y="164753"/>
                </a:cxn>
                <a:cxn ang="0">
                  <a:pos x="187296" y="27636"/>
                </a:cxn>
                <a:cxn ang="0">
                  <a:pos x="181053" y="338008"/>
                </a:cxn>
                <a:cxn ang="0">
                  <a:pos x="152958" y="231716"/>
                </a:cxn>
                <a:cxn ang="0">
                  <a:pos x="172728" y="211521"/>
                </a:cxn>
                <a:cxn ang="0">
                  <a:pos x="152958" y="180696"/>
                </a:cxn>
                <a:cxn ang="0">
                  <a:pos x="187296" y="180696"/>
                </a:cxn>
                <a:cxn ang="0">
                  <a:pos x="176891" y="239157"/>
                </a:cxn>
                <a:cxn ang="0">
                  <a:pos x="174809" y="258289"/>
                </a:cxn>
                <a:cxn ang="0">
                  <a:pos x="157120" y="279548"/>
                </a:cxn>
                <a:cxn ang="0">
                  <a:pos x="187296" y="341197"/>
                </a:cxn>
                <a:cxn ang="0">
                  <a:pos x="152958" y="10629"/>
                </a:cxn>
                <a:cxn ang="0">
                  <a:pos x="123823" y="0"/>
                </a:cxn>
                <a:cxn ang="0">
                  <a:pos x="137350" y="276359"/>
                </a:cxn>
                <a:cxn ang="0">
                  <a:pos x="152958" y="325253"/>
                </a:cxn>
                <a:cxn ang="0">
                  <a:pos x="144634" y="142431"/>
                </a:cxn>
                <a:cxn ang="0">
                  <a:pos x="133188" y="169004"/>
                </a:cxn>
                <a:cxn ang="0">
                  <a:pos x="125904" y="184948"/>
                </a:cxn>
                <a:cxn ang="0">
                  <a:pos x="127985" y="132865"/>
                </a:cxn>
                <a:cxn ang="0">
                  <a:pos x="152958" y="249786"/>
                </a:cxn>
                <a:cxn ang="0">
                  <a:pos x="101972" y="300806"/>
                </a:cxn>
                <a:cxn ang="0">
                  <a:pos x="107175" y="4252"/>
                </a:cxn>
                <a:cxn ang="0">
                  <a:pos x="115499" y="36139"/>
                </a:cxn>
                <a:cxn ang="0">
                  <a:pos x="123823" y="129676"/>
                </a:cxn>
                <a:cxn ang="0">
                  <a:pos x="123823" y="149872"/>
                </a:cxn>
                <a:cxn ang="0">
                  <a:pos x="113418" y="209395"/>
                </a:cxn>
                <a:cxn ang="0">
                  <a:pos x="111337" y="227465"/>
                </a:cxn>
                <a:cxn ang="0">
                  <a:pos x="109256" y="181759"/>
                </a:cxn>
                <a:cxn ang="0">
                  <a:pos x="101972" y="156249"/>
                </a:cxn>
                <a:cxn ang="0">
                  <a:pos x="123823" y="149872"/>
                </a:cxn>
                <a:cxn ang="0">
                  <a:pos x="89486" y="218961"/>
                </a:cxn>
                <a:cxn ang="0">
                  <a:pos x="100932" y="199829"/>
                </a:cxn>
                <a:cxn ang="0">
                  <a:pos x="93648" y="254038"/>
                </a:cxn>
                <a:cxn ang="0">
                  <a:pos x="89486" y="23384"/>
                </a:cxn>
                <a:cxn ang="0">
                  <a:pos x="96770" y="72279"/>
                </a:cxn>
                <a:cxn ang="0">
                  <a:pos x="89486" y="23384"/>
                </a:cxn>
                <a:cxn ang="0">
                  <a:pos x="89486" y="295492"/>
                </a:cxn>
                <a:cxn ang="0">
                  <a:pos x="80121" y="244471"/>
                </a:cxn>
                <a:cxn ang="0">
                  <a:pos x="89486" y="113732"/>
                </a:cxn>
                <a:cxn ang="0">
                  <a:pos x="69716" y="133928"/>
                </a:cxn>
                <a:cxn ang="0">
                  <a:pos x="89486" y="149872"/>
                </a:cxn>
                <a:cxn ang="0">
                  <a:pos x="60351" y="88222"/>
                </a:cxn>
                <a:cxn ang="0">
                  <a:pos x="89486" y="201955"/>
                </a:cxn>
                <a:cxn ang="0">
                  <a:pos x="2081" y="240220"/>
                </a:cxn>
                <a:cxn ang="0">
                  <a:pos x="60351" y="156249"/>
                </a:cxn>
                <a:cxn ang="0">
                  <a:pos x="52027" y="182822"/>
                </a:cxn>
                <a:cxn ang="0">
                  <a:pos x="43702" y="197703"/>
                </a:cxn>
                <a:cxn ang="0">
                  <a:pos x="30175" y="223213"/>
                </a:cxn>
              </a:cxnLst>
              <a:rect l="txL" t="txT" r="txR" b="tx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9525">
              <a:noFill/>
            </a:ln>
          </p:spPr>
          <p:txBody>
            <a:bodyPr/>
            <a:lstStyle/>
            <a:p>
              <a:endParaRPr lang="zh-CN" altLang="en-US" sz="2400"/>
            </a:p>
          </p:txBody>
        </p:sp>
        <p:grpSp>
          <p:nvGrpSpPr>
            <p:cNvPr id="91" name="组合 212"/>
            <p:cNvGrpSpPr/>
            <p:nvPr/>
          </p:nvGrpSpPr>
          <p:grpSpPr bwMode="auto">
            <a:xfrm>
              <a:off x="3709254" y="1305962"/>
              <a:ext cx="405808" cy="435801"/>
              <a:chOff x="0" y="0"/>
              <a:chExt cx="619125" cy="650875"/>
            </a:xfrm>
            <a:grpFill/>
          </p:grpSpPr>
          <p:sp>
            <p:nvSpPr>
              <p:cNvPr id="124" name="Rectangle 155"/>
              <p:cNvSpPr>
                <a:spLocks noChangeArrowheads="1"/>
              </p:cNvSpPr>
              <p:nvPr/>
            </p:nvSpPr>
            <p:spPr bwMode="auto">
              <a:xfrm>
                <a:off x="0" y="617537"/>
                <a:ext cx="6191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5" name="Rectangle 156"/>
              <p:cNvSpPr>
                <a:spLocks noChangeArrowheads="1"/>
              </p:cNvSpPr>
              <p:nvPr/>
            </p:nvSpPr>
            <p:spPr bwMode="auto">
              <a:xfrm>
                <a:off x="25400" y="555625"/>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6" name="Rectangle 157"/>
              <p:cNvSpPr>
                <a:spLocks noChangeArrowheads="1"/>
              </p:cNvSpPr>
              <p:nvPr/>
            </p:nvSpPr>
            <p:spPr bwMode="auto">
              <a:xfrm>
                <a:off x="249237"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7" name="Rectangle 158"/>
              <p:cNvSpPr>
                <a:spLocks noChangeArrowheads="1"/>
              </p:cNvSpPr>
              <p:nvPr/>
            </p:nvSpPr>
            <p:spPr bwMode="auto">
              <a:xfrm>
                <a:off x="271462"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8" name="Rectangle 159"/>
              <p:cNvSpPr>
                <a:spLocks noChangeArrowheads="1"/>
              </p:cNvSpPr>
              <p:nvPr/>
            </p:nvSpPr>
            <p:spPr bwMode="auto">
              <a:xfrm>
                <a:off x="249237"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9" name="Rectangle 160"/>
              <p:cNvSpPr>
                <a:spLocks noChangeArrowheads="1"/>
              </p:cNvSpPr>
              <p:nvPr/>
            </p:nvSpPr>
            <p:spPr bwMode="auto">
              <a:xfrm>
                <a:off x="69850" y="492125"/>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0" name="Rectangle 161"/>
              <p:cNvSpPr>
                <a:spLocks noChangeArrowheads="1"/>
              </p:cNvSpPr>
              <p:nvPr/>
            </p:nvSpPr>
            <p:spPr bwMode="auto">
              <a:xfrm>
                <a:off x="90487"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1" name="Rectangle 162"/>
              <p:cNvSpPr>
                <a:spLocks noChangeArrowheads="1"/>
              </p:cNvSpPr>
              <p:nvPr/>
            </p:nvSpPr>
            <p:spPr bwMode="auto">
              <a:xfrm>
                <a:off x="69850" y="249237"/>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2" name="Rectangle 163"/>
              <p:cNvSpPr>
                <a:spLocks noChangeArrowheads="1"/>
              </p:cNvSpPr>
              <p:nvPr/>
            </p:nvSpPr>
            <p:spPr bwMode="auto">
              <a:xfrm>
                <a:off x="430212"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3" name="Rectangle 164"/>
              <p:cNvSpPr>
                <a:spLocks noChangeArrowheads="1"/>
              </p:cNvSpPr>
              <p:nvPr/>
            </p:nvSpPr>
            <p:spPr bwMode="auto">
              <a:xfrm>
                <a:off x="452437" y="261937"/>
                <a:ext cx="76200"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4" name="Rectangle 165"/>
              <p:cNvSpPr>
                <a:spLocks noChangeArrowheads="1"/>
              </p:cNvSpPr>
              <p:nvPr/>
            </p:nvSpPr>
            <p:spPr bwMode="auto">
              <a:xfrm>
                <a:off x="430212"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5" name="Rectangle 166"/>
              <p:cNvSpPr>
                <a:spLocks noChangeArrowheads="1"/>
              </p:cNvSpPr>
              <p:nvPr/>
            </p:nvSpPr>
            <p:spPr bwMode="auto">
              <a:xfrm>
                <a:off x="25400" y="179387"/>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6" name="Freeform 167"/>
              <p:cNvSpPr>
                <a:spLocks noChangeArrowheads="1"/>
              </p:cNvSpPr>
              <p:nvPr/>
            </p:nvSpPr>
            <p:spPr bwMode="auto">
              <a:xfrm>
                <a:off x="25400" y="0"/>
                <a:ext cx="568325" cy="179388"/>
              </a:xfrm>
              <a:custGeom>
                <a:avLst/>
                <a:gdLst>
                  <a:gd name="T0" fmla="*/ 179 w 358"/>
                  <a:gd name="T1" fmla="*/ 0 h 113"/>
                  <a:gd name="T2" fmla="*/ 0 w 358"/>
                  <a:gd name="T3" fmla="*/ 113 h 113"/>
                  <a:gd name="T4" fmla="*/ 358 w 358"/>
                  <a:gd name="T5" fmla="*/ 113 h 113"/>
                  <a:gd name="T6" fmla="*/ 179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5" name="Freeform 168"/>
            <p:cNvSpPr>
              <a:spLocks noEditPoints="1"/>
            </p:cNvSpPr>
            <p:nvPr/>
          </p:nvSpPr>
          <p:spPr>
            <a:xfrm>
              <a:off x="4604112" y="1414380"/>
              <a:ext cx="518185" cy="345449"/>
            </a:xfrm>
            <a:custGeom>
              <a:avLst/>
              <a:gdLst>
                <a:gd name="txL" fmla="*/ 0 w 497"/>
                <a:gd name="txT" fmla="*/ 0 h 325"/>
                <a:gd name="txR" fmla="*/ 497 w 497"/>
                <a:gd name="txB" fmla="*/ 325 h 325"/>
              </a:gdLst>
              <a:ahLst/>
              <a:cxnLst>
                <a:cxn ang="0">
                  <a:pos x="518185" y="0"/>
                </a:cxn>
                <a:cxn ang="0">
                  <a:pos x="402454" y="39328"/>
                </a:cxn>
                <a:cxn ang="0">
                  <a:pos x="402454" y="223213"/>
                </a:cxn>
                <a:cxn ang="0">
                  <a:pos x="402454" y="223213"/>
                </a:cxn>
                <a:cxn ang="0">
                  <a:pos x="413922" y="222150"/>
                </a:cxn>
                <a:cxn ang="0">
                  <a:pos x="422263" y="218962"/>
                </a:cxn>
                <a:cxn ang="0">
                  <a:pos x="426434" y="216836"/>
                </a:cxn>
                <a:cxn ang="0">
                  <a:pos x="428519" y="213647"/>
                </a:cxn>
                <a:cxn ang="0">
                  <a:pos x="430604" y="209395"/>
                </a:cxn>
                <a:cxn ang="0">
                  <a:pos x="430604" y="206206"/>
                </a:cxn>
                <a:cxn ang="0">
                  <a:pos x="430604" y="125425"/>
                </a:cxn>
                <a:cxn ang="0">
                  <a:pos x="416008" y="125425"/>
                </a:cxn>
                <a:cxn ang="0">
                  <a:pos x="416008" y="91411"/>
                </a:cxn>
                <a:cxn ang="0">
                  <a:pos x="430604" y="91411"/>
                </a:cxn>
                <a:cxn ang="0">
                  <a:pos x="466054" y="91411"/>
                </a:cxn>
                <a:cxn ang="0">
                  <a:pos x="481693" y="91411"/>
                </a:cxn>
                <a:cxn ang="0">
                  <a:pos x="481693" y="125425"/>
                </a:cxn>
                <a:cxn ang="0">
                  <a:pos x="466054" y="125425"/>
                </a:cxn>
                <a:cxn ang="0">
                  <a:pos x="466054" y="206206"/>
                </a:cxn>
                <a:cxn ang="0">
                  <a:pos x="466054" y="206206"/>
                </a:cxn>
                <a:cxn ang="0">
                  <a:pos x="465011" y="216836"/>
                </a:cxn>
                <a:cxn ang="0">
                  <a:pos x="460841" y="225339"/>
                </a:cxn>
                <a:cxn ang="0">
                  <a:pos x="454585" y="233842"/>
                </a:cxn>
                <a:cxn ang="0">
                  <a:pos x="448329" y="241283"/>
                </a:cxn>
                <a:cxn ang="0">
                  <a:pos x="437903" y="246597"/>
                </a:cxn>
                <a:cxn ang="0">
                  <a:pos x="428519" y="250849"/>
                </a:cxn>
                <a:cxn ang="0">
                  <a:pos x="416008" y="254038"/>
                </a:cxn>
                <a:cxn ang="0">
                  <a:pos x="402454" y="254038"/>
                </a:cxn>
                <a:cxn ang="0">
                  <a:pos x="402454" y="307184"/>
                </a:cxn>
                <a:cxn ang="0">
                  <a:pos x="518185" y="345449"/>
                </a:cxn>
                <a:cxn ang="0">
                  <a:pos x="518185" y="0"/>
                </a:cxn>
                <a:cxn ang="0">
                  <a:pos x="402454" y="39328"/>
                </a:cxn>
                <a:cxn ang="0">
                  <a:pos x="0" y="173256"/>
                </a:cxn>
                <a:cxn ang="0">
                  <a:pos x="402454" y="307184"/>
                </a:cxn>
                <a:cxn ang="0">
                  <a:pos x="402454" y="254038"/>
                </a:cxn>
                <a:cxn ang="0">
                  <a:pos x="402454" y="254038"/>
                </a:cxn>
                <a:cxn ang="0">
                  <a:pos x="389942" y="254038"/>
                </a:cxn>
                <a:cxn ang="0">
                  <a:pos x="378473" y="250849"/>
                </a:cxn>
                <a:cxn ang="0">
                  <a:pos x="368047" y="246597"/>
                </a:cxn>
                <a:cxn ang="0">
                  <a:pos x="357621" y="241283"/>
                </a:cxn>
                <a:cxn ang="0">
                  <a:pos x="350322" y="233842"/>
                </a:cxn>
                <a:cxn ang="0">
                  <a:pos x="345109" y="225339"/>
                </a:cxn>
                <a:cxn ang="0">
                  <a:pos x="340939" y="216836"/>
                </a:cxn>
                <a:cxn ang="0">
                  <a:pos x="338853" y="206206"/>
                </a:cxn>
                <a:cxn ang="0">
                  <a:pos x="338853" y="125425"/>
                </a:cxn>
                <a:cxn ang="0">
                  <a:pos x="324257" y="125425"/>
                </a:cxn>
                <a:cxn ang="0">
                  <a:pos x="324257" y="91411"/>
                </a:cxn>
                <a:cxn ang="0">
                  <a:pos x="338853" y="91411"/>
                </a:cxn>
                <a:cxn ang="0">
                  <a:pos x="374303" y="91411"/>
                </a:cxn>
                <a:cxn ang="0">
                  <a:pos x="392027" y="91411"/>
                </a:cxn>
                <a:cxn ang="0">
                  <a:pos x="392027" y="125425"/>
                </a:cxn>
                <a:cxn ang="0">
                  <a:pos x="374303" y="125425"/>
                </a:cxn>
                <a:cxn ang="0">
                  <a:pos x="374303" y="206206"/>
                </a:cxn>
                <a:cxn ang="0">
                  <a:pos x="374303" y="206206"/>
                </a:cxn>
                <a:cxn ang="0">
                  <a:pos x="376388" y="209395"/>
                </a:cxn>
                <a:cxn ang="0">
                  <a:pos x="377431" y="213647"/>
                </a:cxn>
                <a:cxn ang="0">
                  <a:pos x="380558" y="216836"/>
                </a:cxn>
                <a:cxn ang="0">
                  <a:pos x="382644" y="218962"/>
                </a:cxn>
                <a:cxn ang="0">
                  <a:pos x="392027" y="222150"/>
                </a:cxn>
                <a:cxn ang="0">
                  <a:pos x="402454" y="223213"/>
                </a:cxn>
                <a:cxn ang="0">
                  <a:pos x="402454" y="39328"/>
                </a:cxn>
              </a:cxnLst>
              <a:rect l="txL" t="txT" r="txR" b="tx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9525">
              <a:noFill/>
            </a:ln>
          </p:spPr>
          <p:txBody>
            <a:bodyPr/>
            <a:lstStyle/>
            <a:p>
              <a:endParaRPr lang="zh-CN" altLang="en-US" sz="2400"/>
            </a:p>
          </p:txBody>
        </p:sp>
        <p:sp>
          <p:nvSpPr>
            <p:cNvPr id="17526" name="Freeform 169"/>
            <p:cNvSpPr>
              <a:spLocks noEditPoints="1"/>
            </p:cNvSpPr>
            <p:nvPr/>
          </p:nvSpPr>
          <p:spPr>
            <a:xfrm>
              <a:off x="3859091" y="1794904"/>
              <a:ext cx="122783" cy="214709"/>
            </a:xfrm>
            <a:custGeom>
              <a:avLst/>
              <a:gdLst>
                <a:gd name="txL" fmla="*/ 0 w 117"/>
                <a:gd name="txT" fmla="*/ 0 h 202"/>
                <a:gd name="txR" fmla="*/ 117 w 117"/>
                <a:gd name="txB" fmla="*/ 202 h 202"/>
              </a:gdLst>
              <a:ahLst/>
              <a:cxnLst>
                <a:cxn ang="0">
                  <a:pos x="74509" y="180696"/>
                </a:cxn>
                <a:cxn ang="0">
                  <a:pos x="83954" y="183884"/>
                </a:cxn>
                <a:cxn ang="0">
                  <a:pos x="89201" y="192388"/>
                </a:cxn>
                <a:cxn ang="0">
                  <a:pos x="89201" y="199828"/>
                </a:cxn>
                <a:cxn ang="0">
                  <a:pos x="83954" y="211520"/>
                </a:cxn>
                <a:cxn ang="0">
                  <a:pos x="78707" y="214709"/>
                </a:cxn>
                <a:cxn ang="0">
                  <a:pos x="74509" y="180696"/>
                </a:cxn>
                <a:cxn ang="0">
                  <a:pos x="74509" y="166878"/>
                </a:cxn>
                <a:cxn ang="0">
                  <a:pos x="74509" y="72278"/>
                </a:cxn>
                <a:cxn ang="0">
                  <a:pos x="83954" y="81845"/>
                </a:cxn>
                <a:cxn ang="0">
                  <a:pos x="89201" y="96725"/>
                </a:cxn>
                <a:cxn ang="0">
                  <a:pos x="96547" y="123298"/>
                </a:cxn>
                <a:cxn ang="0">
                  <a:pos x="98646" y="127550"/>
                </a:cxn>
                <a:cxn ang="0">
                  <a:pos x="104943" y="133927"/>
                </a:cxn>
                <a:cxn ang="0">
                  <a:pos x="115437" y="134990"/>
                </a:cxn>
                <a:cxn ang="0">
                  <a:pos x="122783" y="154123"/>
                </a:cxn>
                <a:cxn ang="0">
                  <a:pos x="69262" y="180696"/>
                </a:cxn>
                <a:cxn ang="0">
                  <a:pos x="74509" y="180696"/>
                </a:cxn>
                <a:cxn ang="0">
                  <a:pos x="74509" y="214709"/>
                </a:cxn>
                <a:cxn ang="0">
                  <a:pos x="64015" y="211520"/>
                </a:cxn>
                <a:cxn ang="0">
                  <a:pos x="58768" y="200891"/>
                </a:cxn>
                <a:cxn ang="0">
                  <a:pos x="58768" y="195577"/>
                </a:cxn>
                <a:cxn ang="0">
                  <a:pos x="64015" y="183884"/>
                </a:cxn>
                <a:cxn ang="0">
                  <a:pos x="69262" y="180696"/>
                </a:cxn>
                <a:cxn ang="0">
                  <a:pos x="74509" y="72278"/>
                </a:cxn>
                <a:cxn ang="0">
                  <a:pos x="62966" y="65901"/>
                </a:cxn>
                <a:cxn ang="0">
                  <a:pos x="49323" y="64838"/>
                </a:cxn>
                <a:cxn ang="0">
                  <a:pos x="35681" y="8503"/>
                </a:cxn>
                <a:cxn ang="0">
                  <a:pos x="30433" y="1063"/>
                </a:cxn>
                <a:cxn ang="0">
                  <a:pos x="19939" y="0"/>
                </a:cxn>
                <a:cxn ang="0">
                  <a:pos x="15741" y="1063"/>
                </a:cxn>
                <a:cxn ang="0">
                  <a:pos x="10494" y="9566"/>
                </a:cxn>
                <a:cxn ang="0">
                  <a:pos x="25186" y="70152"/>
                </a:cxn>
                <a:cxn ang="0">
                  <a:pos x="19939" y="74404"/>
                </a:cxn>
                <a:cxn ang="0">
                  <a:pos x="11544" y="82907"/>
                </a:cxn>
                <a:cxn ang="0">
                  <a:pos x="6297" y="96725"/>
                </a:cxn>
                <a:cxn ang="0">
                  <a:pos x="4198" y="110543"/>
                </a:cxn>
                <a:cxn ang="0">
                  <a:pos x="6297" y="117984"/>
                </a:cxn>
                <a:cxn ang="0">
                  <a:pos x="12593" y="146682"/>
                </a:cxn>
                <a:cxn ang="0">
                  <a:pos x="12593" y="150934"/>
                </a:cxn>
                <a:cxn ang="0">
                  <a:pos x="10494" y="158374"/>
                </a:cxn>
                <a:cxn ang="0">
                  <a:pos x="3148" y="165815"/>
                </a:cxn>
                <a:cxn ang="0">
                  <a:pos x="6297" y="186010"/>
                </a:cxn>
                <a:cxn ang="0">
                  <a:pos x="74509" y="72278"/>
                </a:cxn>
              </a:cxnLst>
              <a:rect l="txL" t="txT" r="txR" b="tx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9525">
              <a:noFill/>
            </a:ln>
          </p:spPr>
          <p:txBody>
            <a:bodyPr/>
            <a:lstStyle/>
            <a:p>
              <a:endParaRPr lang="zh-CN" altLang="en-US" sz="2400"/>
            </a:p>
          </p:txBody>
        </p:sp>
        <p:sp>
          <p:nvSpPr>
            <p:cNvPr id="17527" name="Freeform 170"/>
            <p:cNvSpPr>
              <a:spLocks noEditPoints="1"/>
            </p:cNvSpPr>
            <p:nvPr/>
          </p:nvSpPr>
          <p:spPr>
            <a:xfrm>
              <a:off x="4799732" y="1051925"/>
              <a:ext cx="242444" cy="305057"/>
            </a:xfrm>
            <a:custGeom>
              <a:avLst/>
              <a:gdLst>
                <a:gd name="txL" fmla="*/ 0 w 233"/>
                <a:gd name="txT" fmla="*/ 0 h 287"/>
                <a:gd name="txR" fmla="*/ 233 w 233"/>
                <a:gd name="txB" fmla="*/ 287 h 287"/>
              </a:gdLst>
              <a:ahLst/>
              <a:cxnLst>
                <a:cxn ang="0">
                  <a:pos x="170647" y="0"/>
                </a:cxn>
                <a:cxn ang="0">
                  <a:pos x="242444" y="263603"/>
                </a:cxn>
                <a:cxn ang="0">
                  <a:pos x="224755" y="297617"/>
                </a:cxn>
                <a:cxn ang="0">
                  <a:pos x="170647" y="240219"/>
                </a:cxn>
                <a:cxn ang="0">
                  <a:pos x="186255" y="231716"/>
                </a:cxn>
                <a:cxn ang="0">
                  <a:pos x="201863" y="203017"/>
                </a:cxn>
                <a:cxn ang="0">
                  <a:pos x="201863" y="166878"/>
                </a:cxn>
                <a:cxn ang="0">
                  <a:pos x="185215" y="157312"/>
                </a:cxn>
                <a:cxn ang="0">
                  <a:pos x="170647" y="125424"/>
                </a:cxn>
                <a:cxn ang="0">
                  <a:pos x="173769" y="223212"/>
                </a:cxn>
                <a:cxn ang="0">
                  <a:pos x="187296" y="186010"/>
                </a:cxn>
                <a:cxn ang="0">
                  <a:pos x="182093" y="170067"/>
                </a:cxn>
                <a:cxn ang="0">
                  <a:pos x="170647" y="170067"/>
                </a:cxn>
                <a:cxn ang="0">
                  <a:pos x="138391" y="14881"/>
                </a:cxn>
                <a:cxn ang="0">
                  <a:pos x="170647" y="125424"/>
                </a:cxn>
                <a:cxn ang="0">
                  <a:pos x="141512" y="117984"/>
                </a:cxn>
                <a:cxn ang="0">
                  <a:pos x="138391" y="305057"/>
                </a:cxn>
                <a:cxn ang="0">
                  <a:pos x="145675" y="238093"/>
                </a:cxn>
                <a:cxn ang="0">
                  <a:pos x="170647" y="305057"/>
                </a:cxn>
                <a:cxn ang="0">
                  <a:pos x="159201" y="213646"/>
                </a:cxn>
                <a:cxn ang="0">
                  <a:pos x="162323" y="223212"/>
                </a:cxn>
                <a:cxn ang="0">
                  <a:pos x="170647" y="170067"/>
                </a:cxn>
                <a:cxn ang="0">
                  <a:pos x="99891" y="0"/>
                </a:cxn>
                <a:cxn ang="0">
                  <a:pos x="138391" y="116921"/>
                </a:cxn>
                <a:cxn ang="0">
                  <a:pos x="107175" y="122235"/>
                </a:cxn>
                <a:cxn ang="0">
                  <a:pos x="99891" y="305057"/>
                </a:cxn>
                <a:cxn ang="0">
                  <a:pos x="137350" y="210457"/>
                </a:cxn>
                <a:cxn ang="0">
                  <a:pos x="138391" y="231716"/>
                </a:cxn>
                <a:cxn ang="0">
                  <a:pos x="105094" y="179633"/>
                </a:cxn>
                <a:cxn ang="0">
                  <a:pos x="99891" y="170067"/>
                </a:cxn>
                <a:cxn ang="0">
                  <a:pos x="99891" y="141368"/>
                </a:cxn>
                <a:cxn ang="0">
                  <a:pos x="85324" y="14881"/>
                </a:cxn>
                <a:cxn ang="0">
                  <a:pos x="99891" y="128613"/>
                </a:cxn>
                <a:cxn ang="0">
                  <a:pos x="85324" y="53146"/>
                </a:cxn>
                <a:cxn ang="0">
                  <a:pos x="85324" y="174318"/>
                </a:cxn>
                <a:cxn ang="0">
                  <a:pos x="99891" y="240219"/>
                </a:cxn>
                <a:cxn ang="0">
                  <a:pos x="93648" y="153060"/>
                </a:cxn>
                <a:cxn ang="0">
                  <a:pos x="41621" y="0"/>
                </a:cxn>
                <a:cxn ang="0">
                  <a:pos x="28094" y="15944"/>
                </a:cxn>
                <a:cxn ang="0">
                  <a:pos x="17689" y="32950"/>
                </a:cxn>
                <a:cxn ang="0">
                  <a:pos x="85324" y="53146"/>
                </a:cxn>
                <a:cxn ang="0">
                  <a:pos x="63472" y="164752"/>
                </a:cxn>
                <a:cxn ang="0">
                  <a:pos x="39540" y="170067"/>
                </a:cxn>
                <a:cxn ang="0">
                  <a:pos x="30175" y="184947"/>
                </a:cxn>
                <a:cxn ang="0">
                  <a:pos x="41621" y="194514"/>
                </a:cxn>
                <a:cxn ang="0">
                  <a:pos x="47864" y="190262"/>
                </a:cxn>
                <a:cxn ang="0">
                  <a:pos x="46824" y="182822"/>
                </a:cxn>
                <a:cxn ang="0">
                  <a:pos x="59310" y="174318"/>
                </a:cxn>
                <a:cxn ang="0">
                  <a:pos x="49946" y="207269"/>
                </a:cxn>
                <a:cxn ang="0">
                  <a:pos x="42662" y="247660"/>
                </a:cxn>
                <a:cxn ang="0">
                  <a:pos x="55148" y="259352"/>
                </a:cxn>
                <a:cxn ang="0">
                  <a:pos x="62432" y="250848"/>
                </a:cxn>
                <a:cxn ang="0">
                  <a:pos x="75959" y="190262"/>
                </a:cxn>
                <a:cxn ang="0">
                  <a:pos x="41621" y="305057"/>
                </a:cxn>
                <a:cxn ang="0">
                  <a:pos x="13527" y="292302"/>
                </a:cxn>
                <a:cxn ang="0">
                  <a:pos x="0" y="41454"/>
                </a:cxn>
                <a:cxn ang="0">
                  <a:pos x="13527" y="12755"/>
                </a:cxn>
                <a:cxn ang="0">
                  <a:pos x="41621" y="0"/>
                </a:cxn>
              </a:cxnLst>
              <a:rect l="txL" t="txT" r="txR" b="tx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9525">
              <a:noFill/>
            </a:ln>
          </p:spPr>
          <p:txBody>
            <a:bodyPr/>
            <a:lstStyle/>
            <a:p>
              <a:endParaRPr lang="zh-CN" altLang="en-US" sz="2400"/>
            </a:p>
          </p:txBody>
        </p:sp>
        <p:sp>
          <p:nvSpPr>
            <p:cNvPr id="17528" name="Freeform 171"/>
            <p:cNvSpPr>
              <a:spLocks noEditPoints="1"/>
            </p:cNvSpPr>
            <p:nvPr/>
          </p:nvSpPr>
          <p:spPr>
            <a:xfrm>
              <a:off x="4202467" y="1371863"/>
              <a:ext cx="368349" cy="378399"/>
            </a:xfrm>
            <a:custGeom>
              <a:avLst/>
              <a:gdLst>
                <a:gd name="txL" fmla="*/ 0 w 354"/>
                <a:gd name="txT" fmla="*/ 0 h 356"/>
                <a:gd name="txR" fmla="*/ 354 w 354"/>
                <a:gd name="txB" fmla="*/ 356 h 356"/>
              </a:gdLst>
              <a:ahLst/>
              <a:cxnLst>
                <a:cxn ang="0">
                  <a:pos x="350660" y="317813"/>
                </a:cxn>
                <a:cxn ang="0">
                  <a:pos x="366268" y="96726"/>
                </a:cxn>
                <a:cxn ang="0">
                  <a:pos x="352741" y="163689"/>
                </a:cxn>
                <a:cxn ang="0">
                  <a:pos x="346498" y="159438"/>
                </a:cxn>
                <a:cxn ang="0">
                  <a:pos x="346498" y="218961"/>
                </a:cxn>
                <a:cxn ang="0">
                  <a:pos x="300714" y="234905"/>
                </a:cxn>
                <a:cxn ang="0">
                  <a:pos x="318403" y="259352"/>
                </a:cxn>
                <a:cxn ang="0">
                  <a:pos x="294471" y="283799"/>
                </a:cxn>
                <a:cxn ang="0">
                  <a:pos x="318403" y="359266"/>
                </a:cxn>
                <a:cxn ang="0">
                  <a:pos x="294471" y="62712"/>
                </a:cxn>
                <a:cxn ang="0">
                  <a:pos x="329849" y="62712"/>
                </a:cxn>
                <a:cxn ang="0">
                  <a:pos x="281985" y="49957"/>
                </a:cxn>
                <a:cxn ang="0">
                  <a:pos x="273660" y="12755"/>
                </a:cxn>
                <a:cxn ang="0">
                  <a:pos x="283025" y="237031"/>
                </a:cxn>
                <a:cxn ang="0">
                  <a:pos x="294471" y="72278"/>
                </a:cxn>
                <a:cxn ang="0">
                  <a:pos x="283025" y="280610"/>
                </a:cxn>
                <a:cxn ang="0">
                  <a:pos x="285106" y="378399"/>
                </a:cxn>
                <a:cxn ang="0">
                  <a:pos x="273660" y="29762"/>
                </a:cxn>
                <a:cxn ang="0">
                  <a:pos x="269498" y="53146"/>
                </a:cxn>
                <a:cxn ang="0">
                  <a:pos x="245566" y="53146"/>
                </a:cxn>
                <a:cxn ang="0">
                  <a:pos x="239323" y="29762"/>
                </a:cxn>
                <a:cxn ang="0">
                  <a:pos x="273660" y="72278"/>
                </a:cxn>
                <a:cxn ang="0">
                  <a:pos x="273660" y="245534"/>
                </a:cxn>
                <a:cxn ang="0">
                  <a:pos x="237242" y="285925"/>
                </a:cxn>
                <a:cxn ang="0">
                  <a:pos x="237242" y="229590"/>
                </a:cxn>
                <a:cxn ang="0">
                  <a:pos x="273660" y="369896"/>
                </a:cxn>
                <a:cxn ang="0">
                  <a:pos x="237242" y="29762"/>
                </a:cxn>
                <a:cxn ang="0">
                  <a:pos x="234120" y="52083"/>
                </a:cxn>
                <a:cxn ang="0">
                  <a:pos x="237242" y="4252"/>
                </a:cxn>
                <a:cxn ang="0">
                  <a:pos x="186256" y="72278"/>
                </a:cxn>
                <a:cxn ang="0">
                  <a:pos x="237242" y="229590"/>
                </a:cxn>
                <a:cxn ang="0">
                  <a:pos x="237242" y="317813"/>
                </a:cxn>
                <a:cxn ang="0">
                  <a:pos x="138391" y="45705"/>
                </a:cxn>
                <a:cxn ang="0">
                  <a:pos x="131107" y="4252"/>
                </a:cxn>
                <a:cxn ang="0">
                  <a:pos x="186256" y="72278"/>
                </a:cxn>
                <a:cxn ang="0">
                  <a:pos x="186256" y="257226"/>
                </a:cxn>
                <a:cxn ang="0">
                  <a:pos x="177931" y="172193"/>
                </a:cxn>
                <a:cxn ang="0">
                  <a:pos x="119661" y="32950"/>
                </a:cxn>
                <a:cxn ang="0">
                  <a:pos x="127986" y="53146"/>
                </a:cxn>
                <a:cxn ang="0">
                  <a:pos x="104053" y="45705"/>
                </a:cxn>
                <a:cxn ang="0">
                  <a:pos x="93648" y="12755"/>
                </a:cxn>
                <a:cxn ang="0">
                  <a:pos x="131107" y="102040"/>
                </a:cxn>
                <a:cxn ang="0">
                  <a:pos x="93648" y="272107"/>
                </a:cxn>
                <a:cxn ang="0">
                  <a:pos x="131107" y="172193"/>
                </a:cxn>
                <a:cxn ang="0">
                  <a:pos x="93648" y="369896"/>
                </a:cxn>
                <a:cxn ang="0">
                  <a:pos x="82202" y="41454"/>
                </a:cxn>
                <a:cxn ang="0">
                  <a:pos x="73878" y="21258"/>
                </a:cxn>
                <a:cxn ang="0">
                  <a:pos x="93648" y="172193"/>
                </a:cxn>
                <a:cxn ang="0">
                  <a:pos x="93648" y="72278"/>
                </a:cxn>
                <a:cxn ang="0">
                  <a:pos x="84283" y="280610"/>
                </a:cxn>
                <a:cxn ang="0">
                  <a:pos x="87405" y="375210"/>
                </a:cxn>
                <a:cxn ang="0">
                  <a:pos x="38500" y="62712"/>
                </a:cxn>
                <a:cxn ang="0">
                  <a:pos x="73878" y="21258"/>
                </a:cxn>
                <a:cxn ang="0">
                  <a:pos x="56189" y="241283"/>
                </a:cxn>
                <a:cxn ang="0">
                  <a:pos x="52027" y="273170"/>
                </a:cxn>
                <a:cxn ang="0">
                  <a:pos x="16649" y="317813"/>
                </a:cxn>
                <a:cxn ang="0">
                  <a:pos x="73878" y="72278"/>
                </a:cxn>
                <a:cxn ang="0">
                  <a:pos x="50986" y="366707"/>
                </a:cxn>
                <a:cxn ang="0">
                  <a:pos x="20811" y="159438"/>
                </a:cxn>
                <a:cxn ang="0">
                  <a:pos x="16649" y="163689"/>
                </a:cxn>
                <a:cxn ang="0">
                  <a:pos x="0" y="100977"/>
                </a:cxn>
                <a:cxn ang="0">
                  <a:pos x="16649" y="102040"/>
                </a:cxn>
                <a:cxn ang="0">
                  <a:pos x="16649" y="223213"/>
                </a:cxn>
              </a:cxnLst>
              <a:rect l="txL" t="txT" r="txR" b="tx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9525">
              <a:noFill/>
            </a:ln>
          </p:spPr>
          <p:txBody>
            <a:bodyPr/>
            <a:lstStyle/>
            <a:p>
              <a:endParaRPr lang="zh-CN" altLang="en-US" sz="2400"/>
            </a:p>
          </p:txBody>
        </p:sp>
        <p:sp>
          <p:nvSpPr>
            <p:cNvPr id="17529" name="Freeform 172"/>
            <p:cNvSpPr>
              <a:spLocks noEditPoints="1"/>
            </p:cNvSpPr>
            <p:nvPr/>
          </p:nvSpPr>
          <p:spPr>
            <a:xfrm>
              <a:off x="4475086" y="1857617"/>
              <a:ext cx="415173" cy="323127"/>
            </a:xfrm>
            <a:custGeom>
              <a:avLst/>
              <a:gdLst>
                <a:gd name="txL" fmla="*/ 0 w 399"/>
                <a:gd name="txT" fmla="*/ 0 h 304"/>
                <a:gd name="txR" fmla="*/ 399 w 399"/>
                <a:gd name="txB" fmla="*/ 304 h 304"/>
              </a:gdLst>
              <a:ahLst/>
              <a:cxnLst>
                <a:cxn ang="0">
                  <a:pos x="412051" y="302932"/>
                </a:cxn>
                <a:cxn ang="0">
                  <a:pos x="405808" y="10629"/>
                </a:cxn>
                <a:cxn ang="0">
                  <a:pos x="363146" y="23384"/>
                </a:cxn>
                <a:cxn ang="0">
                  <a:pos x="391241" y="51020"/>
                </a:cxn>
                <a:cxn ang="0">
                  <a:pos x="374592" y="298680"/>
                </a:cxn>
                <a:cxn ang="0">
                  <a:pos x="316322" y="272107"/>
                </a:cxn>
                <a:cxn ang="0">
                  <a:pos x="358984" y="44643"/>
                </a:cxn>
                <a:cxn ang="0">
                  <a:pos x="371471" y="266792"/>
                </a:cxn>
                <a:cxn ang="0">
                  <a:pos x="264296" y="23384"/>
                </a:cxn>
                <a:cxn ang="0">
                  <a:pos x="264296" y="323127"/>
                </a:cxn>
                <a:cxn ang="0">
                  <a:pos x="264296" y="280610"/>
                </a:cxn>
                <a:cxn ang="0">
                  <a:pos x="288228" y="177507"/>
                </a:cxn>
                <a:cxn ang="0">
                  <a:pos x="285106" y="141368"/>
                </a:cxn>
                <a:cxn ang="0">
                  <a:pos x="284066" y="115858"/>
                </a:cxn>
                <a:cxn ang="0">
                  <a:pos x="264296" y="43580"/>
                </a:cxn>
                <a:cxn ang="0">
                  <a:pos x="270539" y="181759"/>
                </a:cxn>
                <a:cxn ang="0">
                  <a:pos x="264296" y="145620"/>
                </a:cxn>
                <a:cxn ang="0">
                  <a:pos x="267417" y="109481"/>
                </a:cxn>
                <a:cxn ang="0">
                  <a:pos x="208107" y="0"/>
                </a:cxn>
                <a:cxn ang="0">
                  <a:pos x="208107" y="299743"/>
                </a:cxn>
                <a:cxn ang="0">
                  <a:pos x="250769" y="98851"/>
                </a:cxn>
                <a:cxn ang="0">
                  <a:pos x="235161" y="128613"/>
                </a:cxn>
                <a:cxn ang="0">
                  <a:pos x="239323" y="153060"/>
                </a:cxn>
                <a:cxn ang="0">
                  <a:pos x="241404" y="189199"/>
                </a:cxn>
                <a:cxn ang="0">
                  <a:pos x="208107" y="197703"/>
                </a:cxn>
                <a:cxn ang="0">
                  <a:pos x="264296" y="43580"/>
                </a:cxn>
                <a:cxn ang="0">
                  <a:pos x="251809" y="109481"/>
                </a:cxn>
                <a:cxn ang="0">
                  <a:pos x="261174" y="136053"/>
                </a:cxn>
                <a:cxn ang="0">
                  <a:pos x="261174" y="144557"/>
                </a:cxn>
                <a:cxn ang="0">
                  <a:pos x="255971" y="180696"/>
                </a:cxn>
                <a:cxn ang="0">
                  <a:pos x="140472" y="23384"/>
                </a:cxn>
                <a:cxn ang="0">
                  <a:pos x="140472" y="323127"/>
                </a:cxn>
                <a:cxn ang="0">
                  <a:pos x="180012" y="189199"/>
                </a:cxn>
                <a:cxn ang="0">
                  <a:pos x="144634" y="226401"/>
                </a:cxn>
                <a:cxn ang="0">
                  <a:pos x="168566" y="194514"/>
                </a:cxn>
                <a:cxn ang="0">
                  <a:pos x="153999" y="162626"/>
                </a:cxn>
                <a:cxn ang="0">
                  <a:pos x="141513" y="133928"/>
                </a:cxn>
                <a:cxn ang="0">
                  <a:pos x="148796" y="144557"/>
                </a:cxn>
                <a:cxn ang="0">
                  <a:pos x="156080" y="129676"/>
                </a:cxn>
                <a:cxn ang="0">
                  <a:pos x="208107" y="43580"/>
                </a:cxn>
                <a:cxn ang="0">
                  <a:pos x="152958" y="205143"/>
                </a:cxn>
                <a:cxn ang="0">
                  <a:pos x="144634" y="174319"/>
                </a:cxn>
                <a:cxn ang="0">
                  <a:pos x="26013" y="2126"/>
                </a:cxn>
                <a:cxn ang="0">
                  <a:pos x="0" y="290177"/>
                </a:cxn>
                <a:cxn ang="0">
                  <a:pos x="26013" y="323127"/>
                </a:cxn>
                <a:cxn ang="0">
                  <a:pos x="41621" y="298680"/>
                </a:cxn>
                <a:cxn ang="0">
                  <a:pos x="24973" y="51020"/>
                </a:cxn>
                <a:cxn ang="0">
                  <a:pos x="52027" y="23384"/>
                </a:cxn>
                <a:cxn ang="0">
                  <a:pos x="129026" y="132865"/>
                </a:cxn>
                <a:cxn ang="0">
                  <a:pos x="110297" y="186011"/>
                </a:cxn>
                <a:cxn ang="0">
                  <a:pos x="121742" y="222150"/>
                </a:cxn>
                <a:cxn ang="0">
                  <a:pos x="56189" y="278484"/>
                </a:cxn>
                <a:cxn ang="0">
                  <a:pos x="44743" y="56335"/>
                </a:cxn>
                <a:cxn ang="0">
                  <a:pos x="140472" y="165815"/>
                </a:cxn>
                <a:cxn ang="0">
                  <a:pos x="136310" y="187074"/>
                </a:cxn>
                <a:cxn ang="0">
                  <a:pos x="133188" y="211521"/>
                </a:cxn>
                <a:cxn ang="0">
                  <a:pos x="132148" y="145620"/>
                </a:cxn>
              </a:cxnLst>
              <a:rect l="txL" t="txT" r="txR" b="tx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9525">
              <a:noFill/>
            </a:ln>
          </p:spPr>
          <p:txBody>
            <a:bodyPr/>
            <a:lstStyle/>
            <a:p>
              <a:endParaRPr lang="zh-CN" altLang="en-US" sz="2400"/>
            </a:p>
          </p:txBody>
        </p:sp>
        <p:grpSp>
          <p:nvGrpSpPr>
            <p:cNvPr id="97" name="组合 210"/>
            <p:cNvGrpSpPr/>
            <p:nvPr/>
          </p:nvGrpSpPr>
          <p:grpSpPr bwMode="auto">
            <a:xfrm>
              <a:off x="4618680" y="1360171"/>
              <a:ext cx="137350" cy="133928"/>
              <a:chOff x="0" y="0"/>
              <a:chExt cx="209550" cy="200025"/>
            </a:xfrm>
            <a:grpFill/>
          </p:grpSpPr>
          <p:sp>
            <p:nvSpPr>
              <p:cNvPr id="122" name="Freeform 173"/>
              <p:cNvSpPr>
                <a:spLocks noChangeArrowheads="1"/>
              </p:cNvSpPr>
              <p:nvPr/>
            </p:nvSpPr>
            <p:spPr bwMode="auto">
              <a:xfrm>
                <a:off x="0" y="412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3" name="Freeform 174"/>
              <p:cNvSpPr>
                <a:spLocks noChangeArrowheads="1"/>
              </p:cNvSpPr>
              <p:nvPr/>
            </p:nvSpPr>
            <p:spPr bwMode="auto">
              <a:xfrm>
                <a:off x="57150" y="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1" name="Freeform 175"/>
            <p:cNvSpPr>
              <a:spLocks noEditPoints="1"/>
            </p:cNvSpPr>
            <p:nvPr/>
          </p:nvSpPr>
          <p:spPr>
            <a:xfrm>
              <a:off x="4764354" y="2245581"/>
              <a:ext cx="142553" cy="203018"/>
            </a:xfrm>
            <a:custGeom>
              <a:avLst/>
              <a:gdLst>
                <a:gd name="txL" fmla="*/ 0 w 137"/>
                <a:gd name="txT" fmla="*/ 0 h 191"/>
                <a:gd name="txR" fmla="*/ 137 w 137"/>
                <a:gd name="txB" fmla="*/ 191 h 191"/>
              </a:gdLst>
              <a:ahLst/>
              <a:cxnLst>
                <a:cxn ang="0">
                  <a:pos x="130067" y="58461"/>
                </a:cxn>
                <a:cxn ang="0">
                  <a:pos x="131107" y="54209"/>
                </a:cxn>
                <a:cxn ang="0">
                  <a:pos x="138391" y="36139"/>
                </a:cxn>
                <a:cxn ang="0">
                  <a:pos x="141512" y="30825"/>
                </a:cxn>
                <a:cxn ang="0">
                  <a:pos x="142553" y="22321"/>
                </a:cxn>
                <a:cxn ang="0">
                  <a:pos x="141512" y="13818"/>
                </a:cxn>
                <a:cxn ang="0">
                  <a:pos x="137350" y="6378"/>
                </a:cxn>
                <a:cxn ang="0">
                  <a:pos x="133188" y="4252"/>
                </a:cxn>
                <a:cxn ang="0">
                  <a:pos x="120702" y="0"/>
                </a:cxn>
                <a:cxn ang="0">
                  <a:pos x="107175" y="4252"/>
                </a:cxn>
                <a:cxn ang="0">
                  <a:pos x="117580" y="41454"/>
                </a:cxn>
                <a:cxn ang="0">
                  <a:pos x="107175" y="62712"/>
                </a:cxn>
                <a:cxn ang="0">
                  <a:pos x="114459" y="51020"/>
                </a:cxn>
                <a:cxn ang="0">
                  <a:pos x="114459" y="44643"/>
                </a:cxn>
                <a:cxn ang="0">
                  <a:pos x="124864" y="51020"/>
                </a:cxn>
                <a:cxn ang="0">
                  <a:pos x="125904" y="55272"/>
                </a:cxn>
                <a:cxn ang="0">
                  <a:pos x="125904" y="60587"/>
                </a:cxn>
                <a:cxn ang="0">
                  <a:pos x="107175" y="94600"/>
                </a:cxn>
                <a:cxn ang="0">
                  <a:pos x="100932" y="98852"/>
                </a:cxn>
                <a:cxn ang="0">
                  <a:pos x="103013" y="97789"/>
                </a:cxn>
                <a:cxn ang="0">
                  <a:pos x="107175" y="94600"/>
                </a:cxn>
                <a:cxn ang="0">
                  <a:pos x="105094" y="90348"/>
                </a:cxn>
                <a:cxn ang="0">
                  <a:pos x="103013" y="91411"/>
                </a:cxn>
                <a:cxn ang="0">
                  <a:pos x="98851" y="93537"/>
                </a:cxn>
                <a:cxn ang="0">
                  <a:pos x="87405" y="86097"/>
                </a:cxn>
                <a:cxn ang="0">
                  <a:pos x="87405" y="86097"/>
                </a:cxn>
                <a:cxn ang="0">
                  <a:pos x="93648" y="82908"/>
                </a:cxn>
                <a:cxn ang="0">
                  <a:pos x="107175" y="36139"/>
                </a:cxn>
                <a:cxn ang="0">
                  <a:pos x="91567" y="24447"/>
                </a:cxn>
                <a:cxn ang="0">
                  <a:pos x="83243" y="26573"/>
                </a:cxn>
                <a:cxn ang="0">
                  <a:pos x="59310" y="62712"/>
                </a:cxn>
                <a:cxn ang="0">
                  <a:pos x="59310" y="70153"/>
                </a:cxn>
                <a:cxn ang="0">
                  <a:pos x="22892" y="162627"/>
                </a:cxn>
                <a:cxn ang="0">
                  <a:pos x="27054" y="163690"/>
                </a:cxn>
                <a:cxn ang="0">
                  <a:pos x="30175" y="164753"/>
                </a:cxn>
                <a:cxn ang="0">
                  <a:pos x="30175" y="172193"/>
                </a:cxn>
                <a:cxn ang="0">
                  <a:pos x="34338" y="171130"/>
                </a:cxn>
                <a:cxn ang="0">
                  <a:pos x="39540" y="172193"/>
                </a:cxn>
                <a:cxn ang="0">
                  <a:pos x="41621" y="173256"/>
                </a:cxn>
                <a:cxn ang="0">
                  <a:pos x="42662" y="179634"/>
                </a:cxn>
                <a:cxn ang="0">
                  <a:pos x="39540" y="183885"/>
                </a:cxn>
                <a:cxn ang="0">
                  <a:pos x="22892" y="193452"/>
                </a:cxn>
                <a:cxn ang="0">
                  <a:pos x="42662" y="187074"/>
                </a:cxn>
                <a:cxn ang="0">
                  <a:pos x="107175" y="30825"/>
                </a:cxn>
                <a:cxn ang="0">
                  <a:pos x="100932" y="9566"/>
                </a:cxn>
                <a:cxn ang="0">
                  <a:pos x="107175" y="4252"/>
                </a:cxn>
                <a:cxn ang="0">
                  <a:pos x="22892" y="124362"/>
                </a:cxn>
                <a:cxn ang="0">
                  <a:pos x="2081" y="203018"/>
                </a:cxn>
                <a:cxn ang="0">
                  <a:pos x="22892" y="191326"/>
                </a:cxn>
                <a:cxn ang="0">
                  <a:pos x="5203" y="184948"/>
                </a:cxn>
                <a:cxn ang="0">
                  <a:pos x="5203" y="159438"/>
                </a:cxn>
                <a:cxn ang="0">
                  <a:pos x="6243" y="158375"/>
                </a:cxn>
                <a:cxn ang="0">
                  <a:pos x="10405" y="155187"/>
                </a:cxn>
                <a:cxn ang="0">
                  <a:pos x="15608" y="155187"/>
                </a:cxn>
                <a:cxn ang="0">
                  <a:pos x="17689" y="158375"/>
                </a:cxn>
                <a:cxn ang="0">
                  <a:pos x="18730" y="164753"/>
                </a:cxn>
                <a:cxn ang="0">
                  <a:pos x="19770" y="163690"/>
                </a:cxn>
                <a:cxn ang="0">
                  <a:pos x="22892" y="124362"/>
                </a:cxn>
              </a:cxnLst>
              <a:rect l="txL" t="txT" r="txR" b="tx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9525">
              <a:noFill/>
            </a:ln>
          </p:spPr>
          <p:txBody>
            <a:bodyPr/>
            <a:lstStyle/>
            <a:p>
              <a:endParaRPr lang="zh-CN" altLang="en-US" sz="2400"/>
            </a:p>
          </p:txBody>
        </p:sp>
        <p:sp>
          <p:nvSpPr>
            <p:cNvPr id="17532" name="Freeform 176"/>
            <p:cNvSpPr>
              <a:spLocks noEditPoints="1"/>
            </p:cNvSpPr>
            <p:nvPr/>
          </p:nvSpPr>
          <p:spPr>
            <a:xfrm>
              <a:off x="3607282" y="1184789"/>
              <a:ext cx="183134" cy="203018"/>
            </a:xfrm>
            <a:custGeom>
              <a:avLst/>
              <a:gdLst>
                <a:gd name="txL" fmla="*/ 0 w 176"/>
                <a:gd name="txT" fmla="*/ 0 h 191"/>
                <a:gd name="txR" fmla="*/ 176 w 176"/>
                <a:gd name="txB" fmla="*/ 191 h 191"/>
              </a:gdLst>
              <a:ahLst/>
              <a:cxnLst>
                <a:cxn ang="0">
                  <a:pos x="143594" y="93537"/>
                </a:cxn>
                <a:cxn ang="0">
                  <a:pos x="137351" y="146683"/>
                </a:cxn>
                <a:cxn ang="0">
                  <a:pos x="156080" y="151998"/>
                </a:cxn>
                <a:cxn ang="0">
                  <a:pos x="152959" y="160501"/>
                </a:cxn>
                <a:cxn ang="0">
                  <a:pos x="137351" y="38265"/>
                </a:cxn>
                <a:cxn ang="0">
                  <a:pos x="156080" y="27636"/>
                </a:cxn>
                <a:cxn ang="0">
                  <a:pos x="140472" y="49957"/>
                </a:cxn>
                <a:cxn ang="0">
                  <a:pos x="151918" y="93537"/>
                </a:cxn>
                <a:cxn ang="0">
                  <a:pos x="181053" y="90348"/>
                </a:cxn>
                <a:cxn ang="0">
                  <a:pos x="156080" y="97789"/>
                </a:cxn>
                <a:cxn ang="0">
                  <a:pos x="91567" y="41454"/>
                </a:cxn>
                <a:cxn ang="0">
                  <a:pos x="119661" y="48894"/>
                </a:cxn>
                <a:cxn ang="0">
                  <a:pos x="137351" y="115858"/>
                </a:cxn>
                <a:cxn ang="0">
                  <a:pos x="119661" y="136054"/>
                </a:cxn>
                <a:cxn ang="0">
                  <a:pos x="115499" y="191326"/>
                </a:cxn>
                <a:cxn ang="0">
                  <a:pos x="93648" y="203018"/>
                </a:cxn>
                <a:cxn ang="0">
                  <a:pos x="109256" y="133928"/>
                </a:cxn>
                <a:cxn ang="0">
                  <a:pos x="126945" y="113733"/>
                </a:cxn>
                <a:cxn ang="0">
                  <a:pos x="129026" y="77593"/>
                </a:cxn>
                <a:cxn ang="0">
                  <a:pos x="108216" y="54209"/>
                </a:cxn>
                <a:cxn ang="0">
                  <a:pos x="91567" y="41454"/>
                </a:cxn>
                <a:cxn ang="0">
                  <a:pos x="132148" y="45706"/>
                </a:cxn>
                <a:cxn ang="0">
                  <a:pos x="137351" y="38265"/>
                </a:cxn>
                <a:cxn ang="0">
                  <a:pos x="133188" y="136054"/>
                </a:cxn>
                <a:cxn ang="0">
                  <a:pos x="137351" y="134991"/>
                </a:cxn>
                <a:cxn ang="0">
                  <a:pos x="95729" y="1063"/>
                </a:cxn>
                <a:cxn ang="0">
                  <a:pos x="91567" y="31888"/>
                </a:cxn>
                <a:cxn ang="0">
                  <a:pos x="83243" y="203018"/>
                </a:cxn>
                <a:cxn ang="0">
                  <a:pos x="64513" y="187074"/>
                </a:cxn>
                <a:cxn ang="0">
                  <a:pos x="57229" y="131802"/>
                </a:cxn>
                <a:cxn ang="0">
                  <a:pos x="45784" y="71216"/>
                </a:cxn>
                <a:cxn ang="0">
                  <a:pos x="69716" y="45706"/>
                </a:cxn>
                <a:cxn ang="0">
                  <a:pos x="91567" y="52083"/>
                </a:cxn>
                <a:cxn ang="0">
                  <a:pos x="63473" y="64838"/>
                </a:cxn>
                <a:cxn ang="0">
                  <a:pos x="52027" y="93537"/>
                </a:cxn>
                <a:cxn ang="0">
                  <a:pos x="71797" y="127551"/>
                </a:cxn>
                <a:cxn ang="0">
                  <a:pos x="91567" y="156249"/>
                </a:cxn>
                <a:cxn ang="0">
                  <a:pos x="91567" y="31888"/>
                </a:cxn>
                <a:cxn ang="0">
                  <a:pos x="87405" y="27636"/>
                </a:cxn>
                <a:cxn ang="0">
                  <a:pos x="91567" y="0"/>
                </a:cxn>
                <a:cxn ang="0">
                  <a:pos x="48905" y="143494"/>
                </a:cxn>
                <a:cxn ang="0">
                  <a:pos x="45784" y="146683"/>
                </a:cxn>
                <a:cxn ang="0">
                  <a:pos x="48905" y="49957"/>
                </a:cxn>
                <a:cxn ang="0">
                  <a:pos x="45784" y="114796"/>
                </a:cxn>
                <a:cxn ang="0">
                  <a:pos x="41621" y="81845"/>
                </a:cxn>
                <a:cxn ang="0">
                  <a:pos x="45784" y="52083"/>
                </a:cxn>
                <a:cxn ang="0">
                  <a:pos x="26013" y="32951"/>
                </a:cxn>
                <a:cxn ang="0">
                  <a:pos x="33297" y="27636"/>
                </a:cxn>
                <a:cxn ang="0">
                  <a:pos x="33297" y="159438"/>
                </a:cxn>
                <a:cxn ang="0">
                  <a:pos x="24973" y="156249"/>
                </a:cxn>
                <a:cxn ang="0">
                  <a:pos x="45784" y="134991"/>
                </a:cxn>
                <a:cxn ang="0">
                  <a:pos x="26013" y="89285"/>
                </a:cxn>
                <a:cxn ang="0">
                  <a:pos x="26013" y="97789"/>
                </a:cxn>
                <a:cxn ang="0">
                  <a:pos x="0" y="93537"/>
                </a:cxn>
              </a:cxnLst>
              <a:rect l="txL" t="txT" r="txR" b="tx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9525">
              <a:noFill/>
            </a:ln>
          </p:spPr>
          <p:txBody>
            <a:bodyPr/>
            <a:lstStyle/>
            <a:p>
              <a:endParaRPr lang="zh-CN" altLang="en-US" sz="2400"/>
            </a:p>
          </p:txBody>
        </p:sp>
        <p:sp>
          <p:nvSpPr>
            <p:cNvPr id="17533" name="Freeform 177"/>
            <p:cNvSpPr>
              <a:spLocks noEditPoints="1"/>
            </p:cNvSpPr>
            <p:nvPr/>
          </p:nvSpPr>
          <p:spPr>
            <a:xfrm>
              <a:off x="4429303" y="908431"/>
              <a:ext cx="274701" cy="406035"/>
            </a:xfrm>
            <a:custGeom>
              <a:avLst/>
              <a:gdLst>
                <a:gd name="txL" fmla="*/ 0 w 264"/>
                <a:gd name="txT" fmla="*/ 0 h 382"/>
                <a:gd name="txR" fmla="*/ 264 w 264"/>
                <a:gd name="txB" fmla="*/ 382 h 382"/>
              </a:gdLst>
              <a:ahLst/>
              <a:cxnLst>
                <a:cxn ang="0">
                  <a:pos x="137351" y="7440"/>
                </a:cxn>
                <a:cxn ang="0">
                  <a:pos x="145675" y="133928"/>
                </a:cxn>
                <a:cxn ang="0">
                  <a:pos x="162323" y="136054"/>
                </a:cxn>
                <a:cxn ang="0">
                  <a:pos x="193539" y="150934"/>
                </a:cxn>
                <a:cxn ang="0">
                  <a:pos x="214350" y="176445"/>
                </a:cxn>
                <a:cxn ang="0">
                  <a:pos x="226836" y="208332"/>
                </a:cxn>
                <a:cxn ang="0">
                  <a:pos x="228918" y="225339"/>
                </a:cxn>
                <a:cxn ang="0">
                  <a:pos x="228918" y="235968"/>
                </a:cxn>
                <a:cxn ang="0">
                  <a:pos x="223715" y="254038"/>
                </a:cxn>
                <a:cxn ang="0">
                  <a:pos x="218512" y="269981"/>
                </a:cxn>
                <a:cxn ang="0">
                  <a:pos x="201864" y="292303"/>
                </a:cxn>
                <a:cxn ang="0">
                  <a:pos x="181053" y="308246"/>
                </a:cxn>
                <a:cxn ang="0">
                  <a:pos x="165445" y="314624"/>
                </a:cxn>
                <a:cxn ang="0">
                  <a:pos x="146715" y="318876"/>
                </a:cxn>
                <a:cxn ang="0">
                  <a:pos x="137351" y="318876"/>
                </a:cxn>
                <a:cxn ang="0">
                  <a:pos x="137351" y="347574"/>
                </a:cxn>
                <a:cxn ang="0">
                  <a:pos x="149837" y="353952"/>
                </a:cxn>
                <a:cxn ang="0">
                  <a:pos x="155040" y="366707"/>
                </a:cxn>
                <a:cxn ang="0">
                  <a:pos x="153999" y="375210"/>
                </a:cxn>
                <a:cxn ang="0">
                  <a:pos x="143594" y="385840"/>
                </a:cxn>
                <a:cxn ang="0">
                  <a:pos x="137351" y="406035"/>
                </a:cxn>
                <a:cxn ang="0">
                  <a:pos x="237242" y="383714"/>
                </a:cxn>
                <a:cxn ang="0">
                  <a:pos x="237242" y="379462"/>
                </a:cxn>
                <a:cxn ang="0">
                  <a:pos x="229958" y="370959"/>
                </a:cxn>
                <a:cxn ang="0">
                  <a:pos x="209147" y="361392"/>
                </a:cxn>
                <a:cxn ang="0">
                  <a:pos x="189377" y="357141"/>
                </a:cxn>
                <a:cxn ang="0">
                  <a:pos x="222674" y="334819"/>
                </a:cxn>
                <a:cxn ang="0">
                  <a:pos x="250769" y="305058"/>
                </a:cxn>
                <a:cxn ang="0">
                  <a:pos x="267417" y="268918"/>
                </a:cxn>
                <a:cxn ang="0">
                  <a:pos x="274701" y="225339"/>
                </a:cxn>
                <a:cxn ang="0">
                  <a:pos x="273660" y="212584"/>
                </a:cxn>
                <a:cxn ang="0">
                  <a:pos x="269498" y="188137"/>
                </a:cxn>
                <a:cxn ang="0">
                  <a:pos x="261174" y="165815"/>
                </a:cxn>
                <a:cxn ang="0">
                  <a:pos x="249728" y="145620"/>
                </a:cxn>
                <a:cxn ang="0">
                  <a:pos x="234120" y="126487"/>
                </a:cxn>
                <a:cxn ang="0">
                  <a:pos x="215391" y="110544"/>
                </a:cxn>
                <a:cxn ang="0">
                  <a:pos x="194580" y="98851"/>
                </a:cxn>
                <a:cxn ang="0">
                  <a:pos x="171688" y="90348"/>
                </a:cxn>
                <a:cxn ang="0">
                  <a:pos x="181053" y="21258"/>
                </a:cxn>
                <a:cxn ang="0">
                  <a:pos x="115499" y="0"/>
                </a:cxn>
                <a:cxn ang="0">
                  <a:pos x="122783" y="207269"/>
                </a:cxn>
                <a:cxn ang="0">
                  <a:pos x="137351" y="7440"/>
                </a:cxn>
                <a:cxn ang="0">
                  <a:pos x="137351" y="318876"/>
                </a:cxn>
                <a:cxn ang="0">
                  <a:pos x="122783" y="317813"/>
                </a:cxn>
                <a:cxn ang="0">
                  <a:pos x="95729" y="309309"/>
                </a:cxn>
                <a:cxn ang="0">
                  <a:pos x="123824" y="301869"/>
                </a:cxn>
                <a:cxn ang="0">
                  <a:pos x="60351" y="276359"/>
                </a:cxn>
                <a:cxn ang="0">
                  <a:pos x="0" y="276359"/>
                </a:cxn>
                <a:cxn ang="0">
                  <a:pos x="22892" y="301869"/>
                </a:cxn>
                <a:cxn ang="0">
                  <a:pos x="35378" y="318876"/>
                </a:cxn>
                <a:cxn ang="0">
                  <a:pos x="67635" y="346512"/>
                </a:cxn>
                <a:cxn ang="0">
                  <a:pos x="86364" y="357141"/>
                </a:cxn>
                <a:cxn ang="0">
                  <a:pos x="50986" y="366707"/>
                </a:cxn>
                <a:cxn ang="0">
                  <a:pos x="40581" y="375210"/>
                </a:cxn>
                <a:cxn ang="0">
                  <a:pos x="36419" y="383714"/>
                </a:cxn>
                <a:cxn ang="0">
                  <a:pos x="137351" y="406035"/>
                </a:cxn>
                <a:cxn ang="0">
                  <a:pos x="137351" y="386902"/>
                </a:cxn>
                <a:cxn ang="0">
                  <a:pos x="123824" y="381588"/>
                </a:cxn>
                <a:cxn ang="0">
                  <a:pos x="118621" y="366707"/>
                </a:cxn>
                <a:cxn ang="0">
                  <a:pos x="119661" y="359267"/>
                </a:cxn>
                <a:cxn ang="0">
                  <a:pos x="130067" y="349700"/>
                </a:cxn>
                <a:cxn ang="0">
                  <a:pos x="137351" y="318876"/>
                </a:cxn>
              </a:cxnLst>
              <a:rect l="txL" t="txT" r="txR" b="tx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9525">
              <a:noFill/>
            </a:ln>
          </p:spPr>
          <p:txBody>
            <a:bodyPr/>
            <a:lstStyle/>
            <a:p>
              <a:endParaRPr lang="zh-CN" altLang="en-US" sz="2400"/>
            </a:p>
          </p:txBody>
        </p:sp>
        <p:grpSp>
          <p:nvGrpSpPr>
            <p:cNvPr id="101" name="组合 197"/>
            <p:cNvGrpSpPr/>
            <p:nvPr/>
          </p:nvGrpSpPr>
          <p:grpSpPr bwMode="auto">
            <a:xfrm>
              <a:off x="4651977" y="852096"/>
              <a:ext cx="238282" cy="147745"/>
              <a:chOff x="0" y="0"/>
              <a:chExt cx="363538" cy="220663"/>
            </a:xfrm>
            <a:grpFill/>
          </p:grpSpPr>
          <p:sp>
            <p:nvSpPr>
              <p:cNvPr id="119" name="Freeform 178"/>
              <p:cNvSpPr>
                <a:spLocks noEditPoints="1" noChangeArrowheads="1"/>
              </p:cNvSpPr>
              <p:nvPr/>
            </p:nvSpPr>
            <p:spPr bwMode="auto">
              <a:xfrm>
                <a:off x="0" y="0"/>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0" name="Freeform 179"/>
              <p:cNvSpPr>
                <a:spLocks noChangeArrowheads="1"/>
              </p:cNvSpPr>
              <p:nvPr/>
            </p:nvSpPr>
            <p:spPr bwMode="auto">
              <a:xfrm>
                <a:off x="192087" y="128588"/>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1" name="Freeform 180"/>
              <p:cNvSpPr>
                <a:spLocks noChangeArrowheads="1"/>
              </p:cNvSpPr>
              <p:nvPr/>
            </p:nvSpPr>
            <p:spPr bwMode="auto">
              <a:xfrm>
                <a:off x="225425" y="139700"/>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5" name="Freeform 181"/>
            <p:cNvSpPr>
              <a:spLocks noEditPoints="1"/>
            </p:cNvSpPr>
            <p:nvPr/>
          </p:nvSpPr>
          <p:spPr>
            <a:xfrm>
              <a:off x="4660301" y="1710934"/>
              <a:ext cx="286147" cy="104166"/>
            </a:xfrm>
            <a:custGeom>
              <a:avLst/>
              <a:gdLst>
                <a:gd name="txL" fmla="*/ 0 w 275"/>
                <a:gd name="txT" fmla="*/ 0 h 98"/>
                <a:gd name="txR" fmla="*/ 275 w 275"/>
                <a:gd name="txB" fmla="*/ 98 h 98"/>
              </a:gdLst>
              <a:ahLst/>
              <a:cxnLst>
                <a:cxn ang="0">
                  <a:pos x="248688" y="42517"/>
                </a:cxn>
                <a:cxn ang="0">
                  <a:pos x="268458" y="69090"/>
                </a:cxn>
                <a:cxn ang="0">
                  <a:pos x="248688" y="93537"/>
                </a:cxn>
                <a:cxn ang="0">
                  <a:pos x="286147" y="82908"/>
                </a:cxn>
                <a:cxn ang="0">
                  <a:pos x="248688" y="42517"/>
                </a:cxn>
                <a:cxn ang="0">
                  <a:pos x="122783" y="15944"/>
                </a:cxn>
                <a:cxn ang="0">
                  <a:pos x="115499" y="11692"/>
                </a:cxn>
                <a:cxn ang="0">
                  <a:pos x="87405" y="8503"/>
                </a:cxn>
                <a:cxn ang="0">
                  <a:pos x="111337" y="14881"/>
                </a:cxn>
                <a:cxn ang="0">
                  <a:pos x="117580" y="18070"/>
                </a:cxn>
                <a:cxn ang="0">
                  <a:pos x="117580" y="23384"/>
                </a:cxn>
                <a:cxn ang="0">
                  <a:pos x="114459" y="38265"/>
                </a:cxn>
                <a:cxn ang="0">
                  <a:pos x="113418" y="35076"/>
                </a:cxn>
                <a:cxn ang="0">
                  <a:pos x="87405" y="27636"/>
                </a:cxn>
                <a:cxn ang="0">
                  <a:pos x="103013" y="80782"/>
                </a:cxn>
                <a:cxn ang="0">
                  <a:pos x="107175" y="80782"/>
                </a:cxn>
                <a:cxn ang="0">
                  <a:pos x="237242" y="104166"/>
                </a:cxn>
                <a:cxn ang="0">
                  <a:pos x="248688" y="93537"/>
                </a:cxn>
                <a:cxn ang="0">
                  <a:pos x="237242" y="99914"/>
                </a:cxn>
                <a:cxn ang="0">
                  <a:pos x="234120" y="97788"/>
                </a:cxn>
                <a:cxn ang="0">
                  <a:pos x="228918" y="95663"/>
                </a:cxn>
                <a:cxn ang="0">
                  <a:pos x="226837" y="88222"/>
                </a:cxn>
                <a:cxn ang="0">
                  <a:pos x="228918" y="85033"/>
                </a:cxn>
                <a:cxn ang="0">
                  <a:pos x="233080" y="80782"/>
                </a:cxn>
                <a:cxn ang="0">
                  <a:pos x="235161" y="80782"/>
                </a:cxn>
                <a:cxn ang="0">
                  <a:pos x="230999" y="76530"/>
                </a:cxn>
                <a:cxn ang="0">
                  <a:pos x="229958" y="71216"/>
                </a:cxn>
                <a:cxn ang="0">
                  <a:pos x="230999" y="68027"/>
                </a:cxn>
                <a:cxn ang="0">
                  <a:pos x="235161" y="63775"/>
                </a:cxn>
                <a:cxn ang="0">
                  <a:pos x="239323" y="63775"/>
                </a:cxn>
                <a:cxn ang="0">
                  <a:pos x="234120" y="59523"/>
                </a:cxn>
                <a:cxn ang="0">
                  <a:pos x="234120" y="52083"/>
                </a:cxn>
                <a:cxn ang="0">
                  <a:pos x="235161" y="48894"/>
                </a:cxn>
                <a:cxn ang="0">
                  <a:pos x="241404" y="44643"/>
                </a:cxn>
                <a:cxn ang="0">
                  <a:pos x="246607" y="46768"/>
                </a:cxn>
                <a:cxn ang="0">
                  <a:pos x="248688" y="42517"/>
                </a:cxn>
                <a:cxn ang="0">
                  <a:pos x="65554" y="0"/>
                </a:cxn>
                <a:cxn ang="0">
                  <a:pos x="62432" y="0"/>
                </a:cxn>
                <a:cxn ang="0">
                  <a:pos x="56189" y="3189"/>
                </a:cxn>
                <a:cxn ang="0">
                  <a:pos x="34338" y="2126"/>
                </a:cxn>
                <a:cxn ang="0">
                  <a:pos x="28094" y="0"/>
                </a:cxn>
                <a:cxn ang="0">
                  <a:pos x="18730" y="3189"/>
                </a:cxn>
                <a:cxn ang="0">
                  <a:pos x="8324" y="8503"/>
                </a:cxn>
                <a:cxn ang="0">
                  <a:pos x="3122" y="19133"/>
                </a:cxn>
                <a:cxn ang="0">
                  <a:pos x="2081" y="23384"/>
                </a:cxn>
                <a:cxn ang="0">
                  <a:pos x="2081" y="35076"/>
                </a:cxn>
                <a:cxn ang="0">
                  <a:pos x="6243" y="46768"/>
                </a:cxn>
                <a:cxn ang="0">
                  <a:pos x="12486" y="53146"/>
                </a:cxn>
                <a:cxn ang="0">
                  <a:pos x="23932" y="57398"/>
                </a:cxn>
                <a:cxn ang="0">
                  <a:pos x="52027" y="24447"/>
                </a:cxn>
                <a:cxn ang="0">
                  <a:pos x="43702" y="62712"/>
                </a:cxn>
                <a:cxn ang="0">
                  <a:pos x="46824" y="68027"/>
                </a:cxn>
                <a:cxn ang="0">
                  <a:pos x="50986" y="71216"/>
                </a:cxn>
                <a:cxn ang="0">
                  <a:pos x="87405" y="27636"/>
                </a:cxn>
                <a:cxn ang="0">
                  <a:pos x="63473" y="23384"/>
                </a:cxn>
                <a:cxn ang="0">
                  <a:pos x="56189" y="26573"/>
                </a:cxn>
                <a:cxn ang="0">
                  <a:pos x="59310" y="11692"/>
                </a:cxn>
                <a:cxn ang="0">
                  <a:pos x="62432" y="7440"/>
                </a:cxn>
                <a:cxn ang="0">
                  <a:pos x="67635" y="6378"/>
                </a:cxn>
                <a:cxn ang="0">
                  <a:pos x="87405" y="4252"/>
                </a:cxn>
              </a:cxnLst>
              <a:rect l="txL" t="txT" r="txR" b="tx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9525">
              <a:noFill/>
            </a:ln>
          </p:spPr>
          <p:txBody>
            <a:bodyPr/>
            <a:lstStyle/>
            <a:p>
              <a:endParaRPr lang="zh-CN" altLang="en-US" sz="2400"/>
            </a:p>
          </p:txBody>
        </p:sp>
        <p:grpSp>
          <p:nvGrpSpPr>
            <p:cNvPr id="103" name="组合 205"/>
            <p:cNvGrpSpPr/>
            <p:nvPr/>
          </p:nvGrpSpPr>
          <p:grpSpPr bwMode="auto">
            <a:xfrm>
              <a:off x="3584390" y="1973474"/>
              <a:ext cx="162323" cy="209395"/>
              <a:chOff x="0" y="0"/>
              <a:chExt cx="247651" cy="312737"/>
            </a:xfrm>
            <a:grpFill/>
          </p:grpSpPr>
          <p:sp>
            <p:nvSpPr>
              <p:cNvPr id="116" name="Freeform 182"/>
              <p:cNvSpPr>
                <a:spLocks noChangeArrowheads="1"/>
              </p:cNvSpPr>
              <p:nvPr/>
            </p:nvSpPr>
            <p:spPr bwMode="auto">
              <a:xfrm>
                <a:off x="11113" y="11112"/>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7" name="Freeform 183"/>
              <p:cNvSpPr>
                <a:spLocks noChangeArrowheads="1"/>
              </p:cNvSpPr>
              <p:nvPr/>
            </p:nvSpPr>
            <p:spPr bwMode="auto">
              <a:xfrm>
                <a:off x="0" y="0"/>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8" name="Freeform 184"/>
              <p:cNvSpPr>
                <a:spLocks noChangeArrowheads="1"/>
              </p:cNvSpPr>
              <p:nvPr/>
            </p:nvSpPr>
            <p:spPr bwMode="auto">
              <a:xfrm>
                <a:off x="44450" y="63500"/>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7" name="Freeform 185"/>
            <p:cNvSpPr>
              <a:spLocks noEditPoints="1"/>
            </p:cNvSpPr>
            <p:nvPr/>
          </p:nvSpPr>
          <p:spPr>
            <a:xfrm>
              <a:off x="3832037" y="1164594"/>
              <a:ext cx="131107" cy="103103"/>
            </a:xfrm>
            <a:custGeom>
              <a:avLst/>
              <a:gdLst>
                <a:gd name="txL" fmla="*/ 0 w 126"/>
                <a:gd name="txT" fmla="*/ 0 h 97"/>
                <a:gd name="txR" fmla="*/ 126 w 126"/>
                <a:gd name="txB" fmla="*/ 97 h 97"/>
              </a:gdLst>
              <a:ahLst/>
              <a:cxnLst>
                <a:cxn ang="0">
                  <a:pos x="129026" y="40391"/>
                </a:cxn>
                <a:cxn ang="0">
                  <a:pos x="109256" y="15944"/>
                </a:cxn>
                <a:cxn ang="0">
                  <a:pos x="103013" y="36139"/>
                </a:cxn>
                <a:cxn ang="0">
                  <a:pos x="115499" y="41454"/>
                </a:cxn>
                <a:cxn ang="0">
                  <a:pos x="117580" y="58460"/>
                </a:cxn>
                <a:cxn ang="0">
                  <a:pos x="103013" y="66964"/>
                </a:cxn>
                <a:cxn ang="0">
                  <a:pos x="117580" y="76530"/>
                </a:cxn>
                <a:cxn ang="0">
                  <a:pos x="130066" y="61649"/>
                </a:cxn>
                <a:cxn ang="0">
                  <a:pos x="103013" y="12755"/>
                </a:cxn>
                <a:cxn ang="0">
                  <a:pos x="41621" y="1063"/>
                </a:cxn>
                <a:cxn ang="0">
                  <a:pos x="43702" y="5315"/>
                </a:cxn>
                <a:cxn ang="0">
                  <a:pos x="47864" y="13818"/>
                </a:cxn>
                <a:cxn ang="0">
                  <a:pos x="41621" y="21258"/>
                </a:cxn>
                <a:cxn ang="0">
                  <a:pos x="41621" y="89285"/>
                </a:cxn>
                <a:cxn ang="0">
                  <a:pos x="61391" y="87159"/>
                </a:cxn>
                <a:cxn ang="0">
                  <a:pos x="82202" y="80782"/>
                </a:cxn>
                <a:cxn ang="0">
                  <a:pos x="103013" y="66964"/>
                </a:cxn>
                <a:cxn ang="0">
                  <a:pos x="95729" y="65901"/>
                </a:cxn>
                <a:cxn ang="0">
                  <a:pos x="89486" y="44643"/>
                </a:cxn>
                <a:cxn ang="0">
                  <a:pos x="98851" y="37202"/>
                </a:cxn>
                <a:cxn ang="0">
                  <a:pos x="41621" y="1063"/>
                </a:cxn>
                <a:cxn ang="0">
                  <a:pos x="34338" y="9566"/>
                </a:cxn>
                <a:cxn ang="0">
                  <a:pos x="41621" y="1063"/>
                </a:cxn>
                <a:cxn ang="0">
                  <a:pos x="41621" y="102040"/>
                </a:cxn>
                <a:cxn ang="0">
                  <a:pos x="39540" y="90348"/>
                </a:cxn>
                <a:cxn ang="0">
                  <a:pos x="34338" y="103103"/>
                </a:cxn>
                <a:cxn ang="0">
                  <a:pos x="38500" y="76530"/>
                </a:cxn>
                <a:cxn ang="0">
                  <a:pos x="34338" y="34013"/>
                </a:cxn>
                <a:cxn ang="0">
                  <a:pos x="34338" y="15944"/>
                </a:cxn>
                <a:cxn ang="0">
                  <a:pos x="37459" y="20195"/>
                </a:cxn>
                <a:cxn ang="0">
                  <a:pos x="34338" y="3189"/>
                </a:cxn>
                <a:cxn ang="0">
                  <a:pos x="28094" y="21258"/>
                </a:cxn>
                <a:cxn ang="0">
                  <a:pos x="34338" y="15944"/>
                </a:cxn>
                <a:cxn ang="0">
                  <a:pos x="34338" y="3189"/>
                </a:cxn>
                <a:cxn ang="0">
                  <a:pos x="28094" y="103103"/>
                </a:cxn>
                <a:cxn ang="0">
                  <a:pos x="28094" y="97788"/>
                </a:cxn>
                <a:cxn ang="0">
                  <a:pos x="34338" y="34013"/>
                </a:cxn>
                <a:cxn ang="0">
                  <a:pos x="23932" y="73341"/>
                </a:cxn>
                <a:cxn ang="0">
                  <a:pos x="28094" y="62712"/>
                </a:cxn>
                <a:cxn ang="0">
                  <a:pos x="27054" y="49957"/>
                </a:cxn>
                <a:cxn ang="0">
                  <a:pos x="23932" y="41454"/>
                </a:cxn>
                <a:cxn ang="0">
                  <a:pos x="34338" y="34013"/>
                </a:cxn>
                <a:cxn ang="0">
                  <a:pos x="17689" y="11692"/>
                </a:cxn>
                <a:cxn ang="0">
                  <a:pos x="2081" y="42517"/>
                </a:cxn>
                <a:cxn ang="0">
                  <a:pos x="8324" y="93537"/>
                </a:cxn>
                <a:cxn ang="0">
                  <a:pos x="23932" y="103103"/>
                </a:cxn>
                <a:cxn ang="0">
                  <a:pos x="22892" y="96725"/>
                </a:cxn>
                <a:cxn ang="0">
                  <a:pos x="17689" y="78656"/>
                </a:cxn>
                <a:cxn ang="0">
                  <a:pos x="23932" y="69090"/>
                </a:cxn>
                <a:cxn ang="0">
                  <a:pos x="13527" y="69090"/>
                </a:cxn>
                <a:cxn ang="0">
                  <a:pos x="7284" y="57398"/>
                </a:cxn>
                <a:cxn ang="0">
                  <a:pos x="14567" y="45705"/>
                </a:cxn>
                <a:cxn ang="0">
                  <a:pos x="23932" y="41454"/>
                </a:cxn>
                <a:cxn ang="0">
                  <a:pos x="14567" y="34013"/>
                </a:cxn>
                <a:cxn ang="0">
                  <a:pos x="14567" y="25510"/>
                </a:cxn>
              </a:cxnLst>
              <a:rect l="txL" t="txT" r="txR" b="tx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9525">
              <a:noFill/>
            </a:ln>
          </p:spPr>
          <p:txBody>
            <a:bodyPr/>
            <a:lstStyle/>
            <a:p>
              <a:endParaRPr lang="zh-CN" altLang="en-US" sz="2400"/>
            </a:p>
          </p:txBody>
        </p:sp>
        <p:grpSp>
          <p:nvGrpSpPr>
            <p:cNvPr id="105" name="组合 199"/>
            <p:cNvGrpSpPr/>
            <p:nvPr/>
          </p:nvGrpSpPr>
          <p:grpSpPr bwMode="auto">
            <a:xfrm>
              <a:off x="4993271" y="1871434"/>
              <a:ext cx="174810" cy="224275"/>
              <a:chOff x="0" y="0"/>
              <a:chExt cx="265113" cy="334963"/>
            </a:xfrm>
            <a:grpFill/>
          </p:grpSpPr>
          <p:sp>
            <p:nvSpPr>
              <p:cNvPr id="113" name="Freeform 186"/>
              <p:cNvSpPr>
                <a:spLocks noChangeArrowheads="1"/>
              </p:cNvSpPr>
              <p:nvPr/>
            </p:nvSpPr>
            <p:spPr bwMode="auto">
              <a:xfrm>
                <a:off x="0" y="9525"/>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4" name="Freeform 187"/>
              <p:cNvSpPr>
                <a:spLocks noChangeArrowheads="1"/>
              </p:cNvSpPr>
              <p:nvPr/>
            </p:nvSpPr>
            <p:spPr bwMode="auto">
              <a:xfrm>
                <a:off x="142875" y="0"/>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5" name="Freeform 188"/>
              <p:cNvSpPr>
                <a:spLocks noChangeArrowheads="1"/>
              </p:cNvSpPr>
              <p:nvPr/>
            </p:nvSpPr>
            <p:spPr bwMode="auto">
              <a:xfrm>
                <a:off x="42863" y="68262"/>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9" name="Freeform 189"/>
            <p:cNvSpPr>
              <a:spLocks noEditPoints="1"/>
            </p:cNvSpPr>
            <p:nvPr/>
          </p:nvSpPr>
          <p:spPr>
            <a:xfrm>
              <a:off x="4142116" y="2953485"/>
              <a:ext cx="143594" cy="156249"/>
            </a:xfrm>
            <a:custGeom>
              <a:avLst/>
              <a:gdLst>
                <a:gd name="txL" fmla="*/ 0 w 137"/>
                <a:gd name="txT" fmla="*/ 0 h 147"/>
                <a:gd name="txR" fmla="*/ 137 w 137"/>
                <a:gd name="txB" fmla="*/ 147 h 147"/>
              </a:gdLst>
              <a:ahLst/>
              <a:cxnLst>
                <a:cxn ang="0">
                  <a:pos x="112150" y="72278"/>
                </a:cxn>
                <a:cxn ang="0">
                  <a:pos x="107958" y="54209"/>
                </a:cxn>
                <a:cxn ang="0">
                  <a:pos x="107958" y="105229"/>
                </a:cxn>
                <a:cxn ang="0">
                  <a:pos x="122631" y="117984"/>
                </a:cxn>
                <a:cxn ang="0">
                  <a:pos x="120535" y="125424"/>
                </a:cxn>
                <a:cxn ang="0">
                  <a:pos x="107958" y="40391"/>
                </a:cxn>
                <a:cxn ang="0">
                  <a:pos x="120535" y="20195"/>
                </a:cxn>
                <a:cxn ang="0">
                  <a:pos x="122631" y="25510"/>
                </a:cxn>
                <a:cxn ang="0">
                  <a:pos x="107958" y="40391"/>
                </a:cxn>
                <a:cxn ang="0">
                  <a:pos x="119487" y="72278"/>
                </a:cxn>
                <a:cxn ang="0">
                  <a:pos x="140450" y="69090"/>
                </a:cxn>
                <a:cxn ang="0">
                  <a:pos x="142546" y="74404"/>
                </a:cxn>
                <a:cxn ang="0">
                  <a:pos x="119487" y="74404"/>
                </a:cxn>
                <a:cxn ang="0">
                  <a:pos x="72321" y="31888"/>
                </a:cxn>
                <a:cxn ang="0">
                  <a:pos x="107958" y="54209"/>
                </a:cxn>
                <a:cxn ang="0">
                  <a:pos x="94332" y="106292"/>
                </a:cxn>
                <a:cxn ang="0">
                  <a:pos x="88043" y="150934"/>
                </a:cxn>
                <a:cxn ang="0">
                  <a:pos x="72321" y="121173"/>
                </a:cxn>
                <a:cxn ang="0">
                  <a:pos x="86995" y="102040"/>
                </a:cxn>
                <a:cxn ang="0">
                  <a:pos x="99572" y="89285"/>
                </a:cxn>
                <a:cxn ang="0">
                  <a:pos x="103765" y="65901"/>
                </a:cxn>
                <a:cxn ang="0">
                  <a:pos x="95380" y="49957"/>
                </a:cxn>
                <a:cxn ang="0">
                  <a:pos x="72321" y="40391"/>
                </a:cxn>
                <a:cxn ang="0">
                  <a:pos x="104813" y="32950"/>
                </a:cxn>
                <a:cxn ang="0">
                  <a:pos x="104813" y="38265"/>
                </a:cxn>
                <a:cxn ang="0">
                  <a:pos x="107958" y="105229"/>
                </a:cxn>
                <a:cxn ang="0">
                  <a:pos x="103765" y="107355"/>
                </a:cxn>
                <a:cxn ang="0">
                  <a:pos x="107958" y="105229"/>
                </a:cxn>
                <a:cxn ang="0">
                  <a:pos x="75465" y="1063"/>
                </a:cxn>
                <a:cxn ang="0">
                  <a:pos x="75465" y="24447"/>
                </a:cxn>
                <a:cxn ang="0">
                  <a:pos x="70225" y="156249"/>
                </a:cxn>
                <a:cxn ang="0">
                  <a:pos x="51358" y="145620"/>
                </a:cxn>
                <a:cxn ang="0">
                  <a:pos x="42973" y="97788"/>
                </a:cxn>
                <a:cxn ang="0">
                  <a:pos x="42973" y="45705"/>
                </a:cxn>
                <a:cxn ang="0">
                  <a:pos x="72321" y="31888"/>
                </a:cxn>
                <a:cxn ang="0">
                  <a:pos x="59743" y="42517"/>
                </a:cxn>
                <a:cxn ang="0">
                  <a:pos x="47166" y="54209"/>
                </a:cxn>
                <a:cxn ang="0">
                  <a:pos x="41925" y="72278"/>
                </a:cxn>
                <a:cxn ang="0">
                  <a:pos x="56599" y="98851"/>
                </a:cxn>
                <a:cxn ang="0">
                  <a:pos x="58695" y="103103"/>
                </a:cxn>
                <a:cxn ang="0">
                  <a:pos x="72321" y="156249"/>
                </a:cxn>
                <a:cxn ang="0">
                  <a:pos x="72321" y="25510"/>
                </a:cxn>
                <a:cxn ang="0">
                  <a:pos x="68129" y="4252"/>
                </a:cxn>
                <a:cxn ang="0">
                  <a:pos x="72321" y="0"/>
                </a:cxn>
                <a:cxn ang="0">
                  <a:pos x="39829" y="110544"/>
                </a:cxn>
                <a:cxn ang="0">
                  <a:pos x="36685" y="105229"/>
                </a:cxn>
                <a:cxn ang="0">
                  <a:pos x="36685" y="40391"/>
                </a:cxn>
                <a:cxn ang="0">
                  <a:pos x="39829" y="32950"/>
                </a:cxn>
                <a:cxn ang="0">
                  <a:pos x="36685" y="89285"/>
                </a:cxn>
                <a:cxn ang="0">
                  <a:pos x="34588" y="62712"/>
                </a:cxn>
                <a:cxn ang="0">
                  <a:pos x="36685" y="31888"/>
                </a:cxn>
                <a:cxn ang="0">
                  <a:pos x="34588" y="38265"/>
                </a:cxn>
                <a:cxn ang="0">
                  <a:pos x="22011" y="21258"/>
                </a:cxn>
                <a:cxn ang="0">
                  <a:pos x="36685" y="31888"/>
                </a:cxn>
                <a:cxn ang="0">
                  <a:pos x="27251" y="123299"/>
                </a:cxn>
                <a:cxn ang="0">
                  <a:pos x="22011" y="123299"/>
                </a:cxn>
                <a:cxn ang="0">
                  <a:pos x="34588" y="105229"/>
                </a:cxn>
                <a:cxn ang="0">
                  <a:pos x="4193" y="69090"/>
                </a:cxn>
                <a:cxn ang="0">
                  <a:pos x="24107" y="69090"/>
                </a:cxn>
                <a:cxn ang="0">
                  <a:pos x="22011" y="76530"/>
                </a:cxn>
                <a:cxn ang="0">
                  <a:pos x="0" y="72278"/>
                </a:cxn>
                <a:cxn ang="0">
                  <a:pos x="4193" y="69090"/>
                </a:cxn>
              </a:cxnLst>
              <a:rect l="txL" t="txT" r="txR" b="tx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9525">
              <a:noFill/>
            </a:ln>
          </p:spPr>
          <p:txBody>
            <a:bodyPr/>
            <a:lstStyle/>
            <a:p>
              <a:endParaRPr lang="zh-CN" altLang="en-US" sz="2400"/>
            </a:p>
          </p:txBody>
        </p:sp>
        <p:grpSp>
          <p:nvGrpSpPr>
            <p:cNvPr id="107" name="组合 214"/>
            <p:cNvGrpSpPr/>
            <p:nvPr/>
          </p:nvGrpSpPr>
          <p:grpSpPr bwMode="auto">
            <a:xfrm>
              <a:off x="4348139" y="1753451"/>
              <a:ext cx="104053" cy="171130"/>
              <a:chOff x="0" y="0"/>
              <a:chExt cx="160337" cy="255588"/>
            </a:xfrm>
            <a:grpFill/>
          </p:grpSpPr>
          <p:sp>
            <p:nvSpPr>
              <p:cNvPr id="109" name="Freeform 190"/>
              <p:cNvSpPr>
                <a:spLocks noChangeArrowheads="1"/>
              </p:cNvSpPr>
              <p:nvPr/>
            </p:nvSpPr>
            <p:spPr bwMode="auto">
              <a:xfrm>
                <a:off x="90487" y="179388"/>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0" name="Freeform 191"/>
              <p:cNvSpPr>
                <a:spLocks noChangeArrowheads="1"/>
              </p:cNvSpPr>
              <p:nvPr/>
            </p:nvSpPr>
            <p:spPr bwMode="auto">
              <a:xfrm>
                <a:off x="106362" y="0"/>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1" name="Freeform 192"/>
              <p:cNvSpPr>
                <a:spLocks noChangeArrowheads="1"/>
              </p:cNvSpPr>
              <p:nvPr/>
            </p:nvSpPr>
            <p:spPr bwMode="auto">
              <a:xfrm>
                <a:off x="0" y="30163"/>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2" name="Freeform 193"/>
              <p:cNvSpPr>
                <a:spLocks noChangeArrowheads="1"/>
              </p:cNvSpPr>
              <p:nvPr/>
            </p:nvSpPr>
            <p:spPr bwMode="auto">
              <a:xfrm>
                <a:off x="119062" y="225425"/>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41" name="Freeform 194"/>
            <p:cNvSpPr>
              <a:spLocks noEditPoints="1"/>
            </p:cNvSpPr>
            <p:nvPr/>
          </p:nvSpPr>
          <p:spPr>
            <a:xfrm>
              <a:off x="4335655" y="876543"/>
              <a:ext cx="143594" cy="158375"/>
            </a:xfrm>
            <a:custGeom>
              <a:avLst/>
              <a:gdLst>
                <a:gd name="txL" fmla="*/ 0 w 137"/>
                <a:gd name="txT" fmla="*/ 0 h 149"/>
                <a:gd name="txR" fmla="*/ 137 w 137"/>
                <a:gd name="txB" fmla="*/ 149 h 149"/>
              </a:gdLst>
              <a:ahLst/>
              <a:cxnLst>
                <a:cxn ang="0">
                  <a:pos x="110054" y="73341"/>
                </a:cxn>
                <a:cxn ang="0">
                  <a:pos x="107958" y="54209"/>
                </a:cxn>
                <a:cxn ang="0">
                  <a:pos x="107958" y="105229"/>
                </a:cxn>
                <a:cxn ang="0">
                  <a:pos x="121583" y="119047"/>
                </a:cxn>
                <a:cxn ang="0">
                  <a:pos x="119487" y="125424"/>
                </a:cxn>
                <a:cxn ang="0">
                  <a:pos x="107958" y="40391"/>
                </a:cxn>
                <a:cxn ang="0">
                  <a:pos x="119487" y="20195"/>
                </a:cxn>
                <a:cxn ang="0">
                  <a:pos x="121583" y="27636"/>
                </a:cxn>
                <a:cxn ang="0">
                  <a:pos x="107958" y="40391"/>
                </a:cxn>
                <a:cxn ang="0">
                  <a:pos x="117391" y="73341"/>
                </a:cxn>
                <a:cxn ang="0">
                  <a:pos x="139401" y="69090"/>
                </a:cxn>
                <a:cxn ang="0">
                  <a:pos x="141498" y="76530"/>
                </a:cxn>
                <a:cxn ang="0">
                  <a:pos x="119487" y="76530"/>
                </a:cxn>
                <a:cxn ang="0">
                  <a:pos x="72321" y="32951"/>
                </a:cxn>
                <a:cxn ang="0">
                  <a:pos x="107958" y="54209"/>
                </a:cxn>
                <a:cxn ang="0">
                  <a:pos x="93284" y="106292"/>
                </a:cxn>
                <a:cxn ang="0">
                  <a:pos x="88043" y="153060"/>
                </a:cxn>
                <a:cxn ang="0">
                  <a:pos x="72321" y="122236"/>
                </a:cxn>
                <a:cxn ang="0">
                  <a:pos x="84899" y="102040"/>
                </a:cxn>
                <a:cxn ang="0">
                  <a:pos x="99572" y="89285"/>
                </a:cxn>
                <a:cxn ang="0">
                  <a:pos x="101669" y="65901"/>
                </a:cxn>
                <a:cxn ang="0">
                  <a:pos x="93284" y="49957"/>
                </a:cxn>
                <a:cxn ang="0">
                  <a:pos x="72321" y="41454"/>
                </a:cxn>
                <a:cxn ang="0">
                  <a:pos x="104813" y="35076"/>
                </a:cxn>
                <a:cxn ang="0">
                  <a:pos x="104813" y="40391"/>
                </a:cxn>
                <a:cxn ang="0">
                  <a:pos x="107958" y="105229"/>
                </a:cxn>
                <a:cxn ang="0">
                  <a:pos x="103765" y="109481"/>
                </a:cxn>
                <a:cxn ang="0">
                  <a:pos x="107958" y="105229"/>
                </a:cxn>
                <a:cxn ang="0">
                  <a:pos x="73369" y="1063"/>
                </a:cxn>
                <a:cxn ang="0">
                  <a:pos x="73369" y="24447"/>
                </a:cxn>
                <a:cxn ang="0">
                  <a:pos x="69177" y="158375"/>
                </a:cxn>
                <a:cxn ang="0">
                  <a:pos x="51358" y="145620"/>
                </a:cxn>
                <a:cxn ang="0">
                  <a:pos x="40877" y="98852"/>
                </a:cxn>
                <a:cxn ang="0">
                  <a:pos x="41925" y="45706"/>
                </a:cxn>
                <a:cxn ang="0">
                  <a:pos x="72321" y="32951"/>
                </a:cxn>
                <a:cxn ang="0">
                  <a:pos x="59743" y="43580"/>
                </a:cxn>
                <a:cxn ang="0">
                  <a:pos x="45070" y="54209"/>
                </a:cxn>
                <a:cxn ang="0">
                  <a:pos x="39829" y="73341"/>
                </a:cxn>
                <a:cxn ang="0">
                  <a:pos x="55551" y="100977"/>
                </a:cxn>
                <a:cxn ang="0">
                  <a:pos x="57647" y="104166"/>
                </a:cxn>
                <a:cxn ang="0">
                  <a:pos x="72321" y="158375"/>
                </a:cxn>
                <a:cxn ang="0">
                  <a:pos x="71273" y="25510"/>
                </a:cxn>
                <a:cxn ang="0">
                  <a:pos x="68129" y="4252"/>
                </a:cxn>
                <a:cxn ang="0">
                  <a:pos x="72321" y="0"/>
                </a:cxn>
                <a:cxn ang="0">
                  <a:pos x="37733" y="112669"/>
                </a:cxn>
                <a:cxn ang="0">
                  <a:pos x="35636" y="105229"/>
                </a:cxn>
                <a:cxn ang="0">
                  <a:pos x="35636" y="40391"/>
                </a:cxn>
                <a:cxn ang="0">
                  <a:pos x="37733" y="35076"/>
                </a:cxn>
                <a:cxn ang="0">
                  <a:pos x="35636" y="90348"/>
                </a:cxn>
                <a:cxn ang="0">
                  <a:pos x="32492" y="64838"/>
                </a:cxn>
                <a:cxn ang="0">
                  <a:pos x="35636" y="31888"/>
                </a:cxn>
                <a:cxn ang="0">
                  <a:pos x="32492" y="40391"/>
                </a:cxn>
                <a:cxn ang="0">
                  <a:pos x="20963" y="21258"/>
                </a:cxn>
                <a:cxn ang="0">
                  <a:pos x="35636" y="31888"/>
                </a:cxn>
                <a:cxn ang="0">
                  <a:pos x="25155" y="123299"/>
                </a:cxn>
                <a:cxn ang="0">
                  <a:pos x="20963" y="123299"/>
                </a:cxn>
                <a:cxn ang="0">
                  <a:pos x="32492" y="106292"/>
                </a:cxn>
                <a:cxn ang="0">
                  <a:pos x="4193" y="69090"/>
                </a:cxn>
                <a:cxn ang="0">
                  <a:pos x="24107" y="70153"/>
                </a:cxn>
                <a:cxn ang="0">
                  <a:pos x="20963" y="76530"/>
                </a:cxn>
                <a:cxn ang="0">
                  <a:pos x="0" y="73341"/>
                </a:cxn>
                <a:cxn ang="0">
                  <a:pos x="4193" y="69090"/>
                </a:cxn>
              </a:cxnLst>
              <a:rect l="txL" t="txT" r="txR" b="tx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9525">
              <a:noFill/>
            </a:ln>
          </p:spPr>
          <p:txBody>
            <a:bodyPr/>
            <a:lstStyle/>
            <a:p>
              <a:endParaRPr lang="zh-CN" altLang="en-US" sz="2400"/>
            </a:p>
          </p:txBody>
        </p:sp>
      </p:grpSp>
      <p:sp>
        <p:nvSpPr>
          <p:cNvPr id="277" name="文本框 196"/>
          <p:cNvSpPr txBox="1"/>
          <p:nvPr/>
        </p:nvSpPr>
        <p:spPr>
          <a:xfrm>
            <a:off x="-72073" y="4249489"/>
            <a:ext cx="11885317" cy="338554"/>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[3] </a:t>
            </a:r>
            <a:r>
              <a:rPr lang="zh-CN" altLang="en-US" sz="1600" dirty="0">
                <a:latin typeface="+mj-ea"/>
                <a:ea typeface="+mj-ea"/>
              </a:rPr>
              <a:t>杨弘平</a:t>
            </a:r>
            <a:r>
              <a:rPr lang="en-US" altLang="zh-CN" sz="1600" dirty="0"/>
              <a:t>.</a:t>
            </a:r>
            <a:r>
              <a:rPr lang="en-US" altLang="zh-CN" sz="1600" b="1" i="1" dirty="0"/>
              <a:t>UML2</a:t>
            </a:r>
            <a:r>
              <a:rPr lang="zh-CN" altLang="en-US" sz="1600" b="1" i="1" dirty="0"/>
              <a:t>基础、建模与设计</a:t>
            </a:r>
            <a:r>
              <a:rPr lang="en-US" altLang="zh-CN" sz="1600" dirty="0"/>
              <a:t> . </a:t>
            </a:r>
            <a:r>
              <a:rPr lang="zh-CN" altLang="en-US" sz="1600" dirty="0"/>
              <a:t>北京：清华大学出版社，</a:t>
            </a:r>
            <a:r>
              <a:rPr lang="en-US" altLang="zh-CN" sz="1600" dirty="0"/>
              <a:t>2018</a:t>
            </a:r>
            <a:endParaRPr lang="zh-CN" altLang="en-US" sz="1600" b="1" dirty="0">
              <a:latin typeface="微软雅黑" pitchFamily="34" charset="-122"/>
              <a:ea typeface="微软雅黑" pitchFamily="34" charset="-122"/>
            </a:endParaRPr>
          </a:p>
        </p:txBody>
      </p:sp>
      <p:sp>
        <p:nvSpPr>
          <p:cNvPr id="3" name="标题 2">
            <a:extLst>
              <a:ext uri="{FF2B5EF4-FFF2-40B4-BE49-F238E27FC236}">
                <a16:creationId xmlns:a16="http://schemas.microsoft.com/office/drawing/2014/main" xmlns="" id="{EB18B36C-D1E9-464C-BDEE-057EFFD79B43}"/>
              </a:ext>
            </a:extLst>
          </p:cNvPr>
          <p:cNvSpPr>
            <a:spLocks noGrp="1"/>
          </p:cNvSpPr>
          <p:nvPr>
            <p:ph type="title"/>
          </p:nvPr>
        </p:nvSpPr>
        <p:spPr/>
        <p:txBody>
          <a:bodyPr/>
          <a:lstStyle/>
          <a:p>
            <a:endParaRPr lang="zh-SG" altLang="en-US"/>
          </a:p>
        </p:txBody>
      </p:sp>
    </p:spTree>
    <p:extLst>
      <p:ext uri="{BB962C8B-B14F-4D97-AF65-F5344CB8AC3E}">
        <p14:creationId xmlns:p14="http://schemas.microsoft.com/office/powerpoint/2010/main" val="35887299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276"/>
                                        </p:tgtEl>
                                        <p:attrNameLst>
                                          <p:attrName>style.visibility</p:attrName>
                                        </p:attrNameLst>
                                      </p:cBhvr>
                                      <p:to>
                                        <p:strVal val="visible"/>
                                      </p:to>
                                    </p:set>
                                    <p:animEffect transition="in" filter="wipe(right)">
                                      <p:cBhvr>
                                        <p:cTn id="7" dur="500"/>
                                        <p:tgtEl>
                                          <p:spTgt spid="11276"/>
                                        </p:tgtEl>
                                      </p:cBhvr>
                                    </p:animEffect>
                                  </p:childTnLst>
                                </p:cTn>
                              </p:par>
                              <p:par>
                                <p:cTn id="8" presetID="2" presetClass="entr" presetSubtype="4" fill="hold" nodeType="withEffect">
                                  <p:stCondLst>
                                    <p:cond delay="0"/>
                                  </p:stCondLst>
                                  <p:childTnLst>
                                    <p:set>
                                      <p:cBhvr>
                                        <p:cTn id="9" dur="1" fill="hold">
                                          <p:stCondLst>
                                            <p:cond delay="0"/>
                                          </p:stCondLst>
                                        </p:cTn>
                                        <p:tgtEl>
                                          <p:spTgt spid="11277"/>
                                        </p:tgtEl>
                                        <p:attrNameLst>
                                          <p:attrName>style.visibility</p:attrName>
                                        </p:attrNameLst>
                                      </p:cBhvr>
                                      <p:to>
                                        <p:strVal val="visible"/>
                                      </p:to>
                                    </p:set>
                                    <p:anim calcmode="lin" valueType="num">
                                      <p:cBhvr additive="base">
                                        <p:cTn id="10" dur="500" fill="hold"/>
                                        <p:tgtEl>
                                          <p:spTgt spid="11277"/>
                                        </p:tgtEl>
                                        <p:attrNameLst>
                                          <p:attrName>ppt_x</p:attrName>
                                        </p:attrNameLst>
                                      </p:cBhvr>
                                      <p:tavLst>
                                        <p:tav tm="0">
                                          <p:val>
                                            <p:strVal val="#ppt_x"/>
                                          </p:val>
                                        </p:tav>
                                        <p:tav tm="100000">
                                          <p:val>
                                            <p:strVal val="#ppt_x"/>
                                          </p:val>
                                        </p:tav>
                                      </p:tavLst>
                                    </p:anim>
                                    <p:anim calcmode="lin" valueType="num">
                                      <p:cBhvr additive="base">
                                        <p:cTn id="11" dur="500" fill="hold"/>
                                        <p:tgtEl>
                                          <p:spTgt spid="1127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1271"/>
                                        </p:tgtEl>
                                        <p:attrNameLst>
                                          <p:attrName>style.visibility</p:attrName>
                                        </p:attrNameLst>
                                      </p:cBhvr>
                                      <p:to>
                                        <p:strVal val="visible"/>
                                      </p:to>
                                    </p:set>
                                    <p:animEffect transition="in" filter="wipe(right)">
                                      <p:cBhvr>
                                        <p:cTn id="15" dur="500"/>
                                        <p:tgtEl>
                                          <p:spTgt spid="11271"/>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1273"/>
                                        </p:tgtEl>
                                        <p:attrNameLst>
                                          <p:attrName>style.visibility</p:attrName>
                                        </p:attrNameLst>
                                      </p:cBhvr>
                                      <p:to>
                                        <p:strVal val="visible"/>
                                      </p:to>
                                    </p:set>
                                    <p:animEffect transition="in" filter="wipe(right)">
                                      <p:cBhvr>
                                        <p:cTn id="19" dur="500"/>
                                        <p:tgtEl>
                                          <p:spTgt spid="11273"/>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right)">
                                      <p:cBhvr>
                                        <p:cTn id="2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3" grpId="0"/>
      <p:bldP spid="11276" grpId="0"/>
      <p:bldP spid="27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工作分配</a:t>
            </a:r>
          </a:p>
        </p:txBody>
      </p:sp>
      <p:sp>
        <p:nvSpPr>
          <p:cNvPr id="3" name="TextBox 2"/>
          <p:cNvSpPr txBox="1"/>
          <p:nvPr/>
        </p:nvSpPr>
        <p:spPr>
          <a:xfrm>
            <a:off x="1074656" y="2177592"/>
            <a:ext cx="9426804" cy="3046988"/>
          </a:xfrm>
          <a:prstGeom prst="rect">
            <a:avLst/>
          </a:prstGeom>
          <a:noFill/>
        </p:spPr>
        <p:txBody>
          <a:bodyPr wrap="square" rtlCol="0">
            <a:spAutoFit/>
          </a:bodyPr>
          <a:lstStyle/>
          <a:p>
            <a:r>
              <a:rPr lang="zh-CN" altLang="en-US" sz="3200" dirty="0"/>
              <a:t>小组成员工作：</a:t>
            </a:r>
            <a:endParaRPr lang="en-US" altLang="zh-CN" sz="3200" dirty="0"/>
          </a:p>
          <a:p>
            <a:r>
              <a:rPr lang="en-US" altLang="zh-CN" sz="3200" dirty="0"/>
              <a:t>		</a:t>
            </a:r>
            <a:r>
              <a:rPr lang="zh-CN" altLang="en-US" sz="3200" dirty="0"/>
              <a:t>陈　维：主要</a:t>
            </a:r>
            <a:r>
              <a:rPr lang="en-US" altLang="zh-CN" sz="3200" dirty="0"/>
              <a:t>PPT</a:t>
            </a:r>
            <a:r>
              <a:rPr lang="zh-CN" altLang="en-US" sz="3200" dirty="0"/>
              <a:t>制作，资料收集</a:t>
            </a:r>
            <a:endParaRPr lang="en-US" altLang="zh-CN" sz="3200" dirty="0"/>
          </a:p>
          <a:p>
            <a:r>
              <a:rPr lang="en-US" altLang="zh-CN" sz="3200" dirty="0"/>
              <a:t>		</a:t>
            </a:r>
            <a:r>
              <a:rPr lang="zh-CN" altLang="en-US" sz="3200" dirty="0"/>
              <a:t>陈俊杉：协助</a:t>
            </a:r>
            <a:r>
              <a:rPr lang="en-US" altLang="zh-CN" sz="3200" dirty="0"/>
              <a:t>PPT</a:t>
            </a:r>
            <a:r>
              <a:rPr lang="zh-CN" altLang="en-US" sz="3200" dirty="0"/>
              <a:t>制作</a:t>
            </a:r>
            <a:endParaRPr lang="en-US" altLang="zh-CN" sz="3200" dirty="0"/>
          </a:p>
          <a:p>
            <a:r>
              <a:rPr lang="en-US" altLang="zh-CN" sz="3200" dirty="0"/>
              <a:t>		</a:t>
            </a:r>
            <a:r>
              <a:rPr lang="zh-CN" altLang="en-US" sz="3200" dirty="0"/>
              <a:t>陈安适：部分图片绘制</a:t>
            </a:r>
            <a:endParaRPr lang="en-US" altLang="zh-CN" sz="3200" dirty="0"/>
          </a:p>
          <a:p>
            <a:r>
              <a:rPr lang="en-US" altLang="zh-CN" sz="3200" dirty="0"/>
              <a:t>		</a:t>
            </a:r>
            <a:r>
              <a:rPr lang="zh-CN" altLang="en-US" sz="3200" dirty="0"/>
              <a:t>杨　溢：参与</a:t>
            </a:r>
            <a:r>
              <a:rPr lang="en-US" altLang="zh-CN" sz="3200" dirty="0"/>
              <a:t>PPT</a:t>
            </a:r>
            <a:r>
              <a:rPr lang="zh-CN" altLang="en-US" sz="3200" dirty="0"/>
              <a:t>制作</a:t>
            </a:r>
            <a:endParaRPr lang="en-US" altLang="zh-CN" sz="3200" dirty="0"/>
          </a:p>
          <a:p>
            <a:r>
              <a:rPr lang="en-US" altLang="zh-CN" sz="3200" dirty="0"/>
              <a:t>		</a:t>
            </a:r>
            <a:r>
              <a:rPr lang="zh-CN" altLang="en-US" sz="3200" dirty="0"/>
              <a:t>严翔宇：参与</a:t>
            </a:r>
            <a:r>
              <a:rPr lang="en-US" altLang="zh-CN" sz="3200" dirty="0"/>
              <a:t>PPT</a:t>
            </a:r>
            <a:r>
              <a:rPr lang="zh-CN" altLang="en-US" sz="3200" dirty="0"/>
              <a:t>制作</a:t>
            </a:r>
          </a:p>
        </p:txBody>
      </p:sp>
    </p:spTree>
    <p:extLst>
      <p:ext uri="{BB962C8B-B14F-4D97-AF65-F5344CB8AC3E}">
        <p14:creationId xmlns:p14="http://schemas.microsoft.com/office/powerpoint/2010/main" val="19206076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1.2 UML</a:t>
            </a:r>
            <a:r>
              <a:rPr lang="zh-CN" altLang="en-US" dirty="0"/>
              <a:t>的历史发展</a:t>
            </a:r>
          </a:p>
        </p:txBody>
      </p:sp>
      <p:sp>
        <p:nvSpPr>
          <p:cNvPr id="3" name="文本框 2"/>
          <p:cNvSpPr txBox="1"/>
          <p:nvPr/>
        </p:nvSpPr>
        <p:spPr>
          <a:xfrm>
            <a:off x="519422" y="2503410"/>
            <a:ext cx="1830946" cy="461663"/>
          </a:xfrm>
          <a:prstGeom prst="rect">
            <a:avLst/>
          </a:prstGeom>
          <a:noFill/>
        </p:spPr>
        <p:txBody>
          <a:bodyPr wrap="none" lIns="91438" tIns="45719" rIns="91438" bIns="45719" rtlCol="0">
            <a:spAutoFit/>
          </a:bodyPr>
          <a:lstStyle/>
          <a:p>
            <a:pPr defTabSz="914378">
              <a:defRPr/>
            </a:pPr>
            <a:r>
              <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的演化</a:t>
            </a:r>
          </a:p>
        </p:txBody>
      </p:sp>
      <p:sp>
        <p:nvSpPr>
          <p:cNvPr id="4" name="矩形 3"/>
          <p:cNvSpPr/>
          <p:nvPr/>
        </p:nvSpPr>
        <p:spPr>
          <a:xfrm>
            <a:off x="159264" y="1926206"/>
            <a:ext cx="5083751" cy="625169"/>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起源于多种面向对象建模方法，由</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OMG</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开发，目前已成为工业标准。</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a:off x="519422" y="2904700"/>
            <a:ext cx="2936093" cy="1469054"/>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第一阶段：</a:t>
            </a:r>
            <a:endParaRPr lang="en-US" altLang="zh-CN" sz="1400" b="1" dirty="0">
              <a:latin typeface="+mj-ea"/>
              <a:ea typeface="+mj-ea"/>
            </a:endParaRPr>
          </a:p>
          <a:p>
            <a:pPr defTabSz="914378">
              <a:lnSpc>
                <a:spcPct val="130000"/>
              </a:lnSpc>
              <a:defRPr/>
            </a:pPr>
            <a:r>
              <a:rPr lang="en-US" altLang="zh-CN" sz="1400" dirty="0"/>
              <a:t>        </a:t>
            </a:r>
            <a:r>
              <a:rPr lang="en-US" altLang="zh-CN" sz="1400" dirty="0">
                <a:latin typeface="+mn-ea"/>
              </a:rPr>
              <a:t>3</a:t>
            </a:r>
            <a:r>
              <a:rPr lang="zh-CN" altLang="en-US" sz="1400" dirty="0">
                <a:latin typeface="+mn-ea"/>
              </a:rPr>
              <a:t>位面向对象（</a:t>
            </a:r>
            <a:r>
              <a:rPr lang="en-US" altLang="zh-CN" sz="1400" dirty="0">
                <a:latin typeface="+mn-ea"/>
              </a:rPr>
              <a:t>OO</a:t>
            </a:r>
            <a:r>
              <a:rPr lang="zh-CN" altLang="en-US" sz="1400" dirty="0">
                <a:latin typeface="+mn-ea"/>
              </a:rPr>
              <a:t>，</a:t>
            </a:r>
            <a:r>
              <a:rPr lang="en-US" altLang="zh-CN" sz="1400" dirty="0">
                <a:latin typeface="+mn-ea"/>
              </a:rPr>
              <a:t>Object-Oriented</a:t>
            </a:r>
            <a:r>
              <a:rPr lang="zh-CN" altLang="en-US" sz="1400" dirty="0">
                <a:latin typeface="+mn-ea"/>
              </a:rPr>
              <a:t>）方法学家</a:t>
            </a:r>
            <a:r>
              <a:rPr lang="en-US" altLang="zh-CN" sz="1400" dirty="0">
                <a:latin typeface="+mn-ea"/>
              </a:rPr>
              <a:t>Booch</a:t>
            </a:r>
            <a:r>
              <a:rPr lang="zh-CN" altLang="en-US" sz="1400" dirty="0">
                <a:latin typeface="+mn-ea"/>
              </a:rPr>
              <a:t>、</a:t>
            </a:r>
            <a:r>
              <a:rPr lang="en-US" altLang="zh-CN" sz="1400" dirty="0">
                <a:latin typeface="+mn-ea"/>
              </a:rPr>
              <a:t>Rumbaugh</a:t>
            </a:r>
            <a:r>
              <a:rPr lang="zh-CN" altLang="en-US" sz="1400" dirty="0">
                <a:latin typeface="+mn-ea"/>
              </a:rPr>
              <a:t>和</a:t>
            </a:r>
            <a:r>
              <a:rPr lang="en-US" altLang="zh-CN" sz="1400" dirty="0">
                <a:latin typeface="+mn-ea"/>
              </a:rPr>
              <a:t>Jacobson</a:t>
            </a:r>
            <a:r>
              <a:rPr lang="zh-CN" altLang="en-US" sz="1400" dirty="0">
                <a:latin typeface="+mn-ea"/>
              </a:rPr>
              <a:t>共同努力，形成了</a:t>
            </a:r>
            <a:r>
              <a:rPr lang="en-US" altLang="zh-CN" sz="1400" dirty="0">
                <a:latin typeface="+mn-ea"/>
              </a:rPr>
              <a:t>UML0.9</a:t>
            </a:r>
            <a:r>
              <a:rPr lang="zh-CN" altLang="en-US" sz="1400" dirty="0">
                <a:latin typeface="+mn-ea"/>
              </a:rPr>
              <a:t>；</a:t>
            </a:r>
            <a:endParaRPr lang="zh-CN" altLang="en-US" sz="1400" kern="0" dirty="0">
              <a:solidFill>
                <a:sysClr val="windowText" lastClr="000000">
                  <a:lumMod val="75000"/>
                  <a:lumOff val="25000"/>
                </a:sysClr>
              </a:solidFill>
              <a:latin typeface="+mn-ea"/>
              <a:cs typeface="Arial" panose="020B0604020202020204" pitchFamily="34" charset="0"/>
            </a:endParaRPr>
          </a:p>
        </p:txBody>
      </p:sp>
      <p:sp>
        <p:nvSpPr>
          <p:cNvPr id="6" name="矩形 5"/>
          <p:cNvSpPr/>
          <p:nvPr/>
        </p:nvSpPr>
        <p:spPr>
          <a:xfrm>
            <a:off x="519421" y="4373754"/>
            <a:ext cx="2936093" cy="2309285"/>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第二阶段：</a:t>
            </a:r>
            <a:endParaRPr lang="en-US" altLang="zh-CN" sz="1400" b="1" dirty="0">
              <a:latin typeface="+mj-ea"/>
              <a:ea typeface="+mj-ea"/>
            </a:endParaRPr>
          </a:p>
          <a:p>
            <a:pPr defTabSz="914378">
              <a:lnSpc>
                <a:spcPct val="130000"/>
              </a:lnSpc>
              <a:defRPr/>
            </a:pPr>
            <a:r>
              <a:rPr lang="en-US" altLang="zh-CN" sz="1400" dirty="0">
                <a:latin typeface="+mn-ea"/>
              </a:rPr>
              <a:t>        </a:t>
            </a:r>
            <a:r>
              <a:rPr lang="zh-CN" altLang="en-US" sz="1400" dirty="0">
                <a:latin typeface="+mn-ea"/>
              </a:rPr>
              <a:t>由多家公司（例如：</a:t>
            </a:r>
            <a:r>
              <a:rPr lang="en-US" altLang="zh-CN" sz="1400" dirty="0">
                <a:latin typeface="+mn-ea"/>
              </a:rPr>
              <a:t>IBM</a:t>
            </a:r>
            <a:r>
              <a:rPr lang="zh-CN" altLang="en-US" sz="1400" dirty="0">
                <a:latin typeface="+mn-ea"/>
              </a:rPr>
              <a:t>、</a:t>
            </a:r>
            <a:r>
              <a:rPr lang="en-US" altLang="zh-CN" sz="1400" dirty="0">
                <a:latin typeface="+mn-ea"/>
              </a:rPr>
              <a:t>Microsoft</a:t>
            </a:r>
            <a:r>
              <a:rPr lang="zh-CN" altLang="en-US" sz="1400" dirty="0">
                <a:latin typeface="+mn-ea"/>
              </a:rPr>
              <a:t>、</a:t>
            </a:r>
            <a:r>
              <a:rPr lang="en-US" altLang="zh-CN" sz="1400" dirty="0">
                <a:latin typeface="+mn-ea"/>
              </a:rPr>
              <a:t>Oracle</a:t>
            </a:r>
            <a:r>
              <a:rPr lang="zh-CN" altLang="en-US" sz="1400" dirty="0">
                <a:latin typeface="+mn-ea"/>
              </a:rPr>
              <a:t>等）组成了</a:t>
            </a:r>
            <a:r>
              <a:rPr lang="en-US" altLang="zh-CN" sz="1400" dirty="0">
                <a:latin typeface="+mn-ea"/>
              </a:rPr>
              <a:t>UML</a:t>
            </a:r>
            <a:r>
              <a:rPr lang="zh-CN" altLang="en-US" sz="1400" dirty="0">
                <a:latin typeface="+mn-ea"/>
              </a:rPr>
              <a:t>成员协会，将各自意见加入</a:t>
            </a:r>
            <a:r>
              <a:rPr lang="en-US" altLang="zh-CN" sz="1400" dirty="0">
                <a:latin typeface="+mn-ea"/>
              </a:rPr>
              <a:t>UML</a:t>
            </a:r>
            <a:r>
              <a:rPr lang="zh-CN" altLang="en-US" sz="1400" dirty="0">
                <a:latin typeface="+mn-ea"/>
              </a:rPr>
              <a:t>，以完善和促进</a:t>
            </a:r>
            <a:r>
              <a:rPr lang="en-US" altLang="zh-CN" sz="1400" dirty="0">
                <a:latin typeface="+mn-ea"/>
              </a:rPr>
              <a:t>UML</a:t>
            </a:r>
            <a:r>
              <a:rPr lang="zh-CN" altLang="en-US" sz="1400" dirty="0">
                <a:latin typeface="+mn-ea"/>
              </a:rPr>
              <a:t>的定义工作，形成了</a:t>
            </a:r>
            <a:r>
              <a:rPr lang="en-US" altLang="zh-CN" sz="1400" dirty="0">
                <a:latin typeface="+mn-ea"/>
              </a:rPr>
              <a:t>UML1.0</a:t>
            </a:r>
            <a:r>
              <a:rPr lang="zh-CN" altLang="en-US" sz="1400" dirty="0">
                <a:latin typeface="+mn-ea"/>
              </a:rPr>
              <a:t>和</a:t>
            </a:r>
            <a:r>
              <a:rPr lang="en-US" altLang="zh-CN" sz="1400" dirty="0">
                <a:latin typeface="+mn-ea"/>
              </a:rPr>
              <a:t>1.1</a:t>
            </a:r>
            <a:r>
              <a:rPr lang="zh-CN" altLang="en-US" sz="1400" dirty="0">
                <a:latin typeface="+mn-ea"/>
              </a:rPr>
              <a:t>，并向对象管理组织（</a:t>
            </a:r>
            <a:r>
              <a:rPr lang="en-US" altLang="zh-CN" sz="1400" dirty="0">
                <a:latin typeface="+mn-ea"/>
              </a:rPr>
              <a:t>OMG</a:t>
            </a:r>
            <a:r>
              <a:rPr lang="zh-CN" altLang="en-US" sz="1400" dirty="0">
                <a:latin typeface="+mn-ea"/>
              </a:rPr>
              <a:t>）申请成为建模语言规范的提案；</a:t>
            </a:r>
            <a:endParaRPr lang="en-US" altLang="zh-CN" sz="1400" dirty="0">
              <a:latin typeface="+mn-ea"/>
            </a:endParaRPr>
          </a:p>
        </p:txBody>
      </p:sp>
      <p:sp>
        <p:nvSpPr>
          <p:cNvPr id="7" name="矩形 6"/>
          <p:cNvSpPr/>
          <p:nvPr/>
        </p:nvSpPr>
        <p:spPr>
          <a:xfrm>
            <a:off x="3586812" y="4795696"/>
            <a:ext cx="2509188" cy="1465399"/>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第三阶段：</a:t>
            </a:r>
            <a:endParaRPr lang="en-US" altLang="zh-CN" sz="1400" b="1" dirty="0">
              <a:latin typeface="+mj-ea"/>
              <a:ea typeface="+mj-ea"/>
            </a:endParaRPr>
          </a:p>
          <a:p>
            <a:pPr defTabSz="914378">
              <a:lnSpc>
                <a:spcPct val="130000"/>
              </a:lnSpc>
              <a:defRPr/>
            </a:pPr>
            <a:r>
              <a:rPr lang="en-US" altLang="zh-CN" sz="1400" dirty="0"/>
              <a:t>         </a:t>
            </a:r>
            <a:r>
              <a:rPr lang="zh-CN" altLang="en-US" sz="1400" dirty="0">
                <a:latin typeface="+mn-ea"/>
              </a:rPr>
              <a:t>第三阶段是在</a:t>
            </a:r>
            <a:r>
              <a:rPr lang="en-US" altLang="zh-CN" sz="1400" dirty="0">
                <a:latin typeface="+mn-ea"/>
              </a:rPr>
              <a:t>OMG</a:t>
            </a:r>
            <a:r>
              <a:rPr lang="zh-CN" altLang="en-US" sz="1400" dirty="0">
                <a:latin typeface="+mn-ea"/>
              </a:rPr>
              <a:t>控制下对版本的不断修订和改进，其中</a:t>
            </a:r>
            <a:r>
              <a:rPr lang="en-US" altLang="zh-CN" sz="1400" dirty="0">
                <a:latin typeface="+mn-ea"/>
              </a:rPr>
              <a:t>UML1.3</a:t>
            </a:r>
            <a:r>
              <a:rPr lang="zh-CN" altLang="en-US" sz="1400" dirty="0">
                <a:latin typeface="+mn-ea"/>
              </a:rPr>
              <a:t>是较为重要的修订版。</a:t>
            </a:r>
            <a:endParaRPr lang="zh-CN" altLang="en-US" sz="1400" kern="0" dirty="0">
              <a:solidFill>
                <a:sysClr val="windowText" lastClr="000000">
                  <a:lumMod val="75000"/>
                  <a:lumOff val="25000"/>
                </a:sysClr>
              </a:solidFill>
              <a:latin typeface="+mn-ea"/>
              <a:cs typeface="Arial" panose="020B0604020202020204" pitchFamily="34" charset="0"/>
            </a:endParaRPr>
          </a:p>
        </p:txBody>
      </p:sp>
    </p:spTree>
    <p:extLst>
      <p:ext uri="{BB962C8B-B14F-4D97-AF65-F5344CB8AC3E}">
        <p14:creationId xmlns:p14="http://schemas.microsoft.com/office/powerpoint/2010/main" val="455704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EFC27A9F-2182-4071-8AC2-DC106FEEA77E}"/>
              </a:ext>
            </a:extLst>
          </p:cNvPr>
          <p:cNvSpPr>
            <a:spLocks noGrp="1"/>
          </p:cNvSpPr>
          <p:nvPr>
            <p:ph type="body" sz="quarter" idx="10"/>
          </p:nvPr>
        </p:nvSpPr>
        <p:spPr/>
        <p:txBody>
          <a:bodyPr/>
          <a:lstStyle/>
          <a:p>
            <a:pPr algn="ctr"/>
            <a:r>
              <a:rPr lang="en-US" altLang="zh-CN" dirty="0"/>
              <a:t>1.3UML</a:t>
            </a:r>
            <a:r>
              <a:rPr lang="zh-CN" altLang="en-US" dirty="0"/>
              <a:t>三大创始人</a:t>
            </a:r>
            <a:endParaRPr lang="zh-SG" altLang="en-US" dirty="0"/>
          </a:p>
        </p:txBody>
      </p:sp>
      <p:sp>
        <p:nvSpPr>
          <p:cNvPr id="5" name="矩形 4">
            <a:extLst>
              <a:ext uri="{FF2B5EF4-FFF2-40B4-BE49-F238E27FC236}">
                <a16:creationId xmlns:a16="http://schemas.microsoft.com/office/drawing/2014/main" xmlns="" id="{A8679AB7-11B2-4384-9DF6-59A649198E7A}"/>
              </a:ext>
            </a:extLst>
          </p:cNvPr>
          <p:cNvSpPr/>
          <p:nvPr/>
        </p:nvSpPr>
        <p:spPr>
          <a:xfrm>
            <a:off x="5394946" y="1306286"/>
            <a:ext cx="6020540" cy="520238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pic>
        <p:nvPicPr>
          <p:cNvPr id="9" name="图片 8">
            <a:extLst>
              <a:ext uri="{FF2B5EF4-FFF2-40B4-BE49-F238E27FC236}">
                <a16:creationId xmlns:a16="http://schemas.microsoft.com/office/drawing/2014/main" xmlns="" id="{2C14561B-2100-4565-A610-A6994C3F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32" y="1885071"/>
            <a:ext cx="3942876" cy="3792607"/>
          </a:xfrm>
          <a:prstGeom prst="rect">
            <a:avLst/>
          </a:prstGeom>
        </p:spPr>
      </p:pic>
      <p:sp>
        <p:nvSpPr>
          <p:cNvPr id="10" name="文本框 9">
            <a:extLst>
              <a:ext uri="{FF2B5EF4-FFF2-40B4-BE49-F238E27FC236}">
                <a16:creationId xmlns:a16="http://schemas.microsoft.com/office/drawing/2014/main" xmlns="" id="{D3892CC6-AD40-4465-B6B8-82B0FC140845}"/>
              </a:ext>
            </a:extLst>
          </p:cNvPr>
          <p:cNvSpPr txBox="1"/>
          <p:nvPr/>
        </p:nvSpPr>
        <p:spPr>
          <a:xfrm>
            <a:off x="5630803" y="1529184"/>
            <a:ext cx="5548825" cy="4093428"/>
          </a:xfrm>
          <a:prstGeom prst="rect">
            <a:avLst/>
          </a:prstGeom>
          <a:noFill/>
        </p:spPr>
        <p:txBody>
          <a:bodyPr wrap="square" rtlCol="0">
            <a:spAutoFit/>
          </a:bodyPr>
          <a:lstStyle/>
          <a:p>
            <a:r>
              <a:rPr lang="en-US" altLang="zh-CN" sz="3200" dirty="0">
                <a:solidFill>
                  <a:schemeClr val="bg1"/>
                </a:solidFill>
                <a:latin typeface="+mn-ea"/>
              </a:rPr>
              <a:t>	</a:t>
            </a:r>
            <a:r>
              <a:rPr lang="en-US" altLang="zh-SG" sz="3200" dirty="0">
                <a:solidFill>
                  <a:schemeClr val="bg1"/>
                </a:solidFill>
                <a:latin typeface="+mn-ea"/>
              </a:rPr>
              <a:t> Grady </a:t>
            </a:r>
            <a:r>
              <a:rPr lang="en-US" altLang="zh-SG" sz="3200" dirty="0" err="1">
                <a:solidFill>
                  <a:schemeClr val="bg1"/>
                </a:solidFill>
                <a:latin typeface="+mn-ea"/>
              </a:rPr>
              <a:t>Booch</a:t>
            </a:r>
            <a:r>
              <a:rPr lang="zh-SG" altLang="en-US" sz="3200" dirty="0">
                <a:solidFill>
                  <a:schemeClr val="bg1"/>
                </a:solidFill>
                <a:latin typeface="+mn-ea"/>
              </a:rPr>
              <a:t> </a:t>
            </a:r>
            <a:r>
              <a:rPr lang="en-US" altLang="zh-SG" sz="3200" dirty="0">
                <a:solidFill>
                  <a:schemeClr val="bg1"/>
                </a:solidFill>
                <a:latin typeface="+mn-ea"/>
              </a:rPr>
              <a:t>(</a:t>
            </a:r>
            <a:r>
              <a:rPr lang="zh-SG" altLang="en-US" sz="3200" dirty="0">
                <a:solidFill>
                  <a:schemeClr val="bg1"/>
                </a:solidFill>
                <a:latin typeface="+mn-ea"/>
              </a:rPr>
              <a:t>格雷迪</a:t>
            </a:r>
            <a:r>
              <a:rPr lang="en-US" altLang="zh-SG" sz="3200" dirty="0">
                <a:solidFill>
                  <a:schemeClr val="bg1"/>
                </a:solidFill>
                <a:latin typeface="+mn-ea"/>
              </a:rPr>
              <a:t>·</a:t>
            </a:r>
            <a:r>
              <a:rPr lang="zh-SG" altLang="en-US" sz="3200" dirty="0">
                <a:solidFill>
                  <a:schemeClr val="bg1"/>
                </a:solidFill>
                <a:latin typeface="+mn-ea"/>
              </a:rPr>
              <a:t>布奇</a:t>
            </a:r>
            <a:r>
              <a:rPr lang="en-US" altLang="zh-SG" sz="3200" dirty="0">
                <a:solidFill>
                  <a:schemeClr val="bg1"/>
                </a:solidFill>
                <a:latin typeface="+mn-ea"/>
              </a:rPr>
              <a:t>)</a:t>
            </a:r>
            <a:r>
              <a:rPr lang="en-US" altLang="zh-CN" sz="2800" dirty="0">
                <a:solidFill>
                  <a:schemeClr val="bg1"/>
                </a:solidFill>
                <a:latin typeface="+mn-ea"/>
              </a:rPr>
              <a:t>UML</a:t>
            </a:r>
            <a:r>
              <a:rPr lang="zh-CN" altLang="en-US" sz="2800" dirty="0">
                <a:solidFill>
                  <a:schemeClr val="bg1"/>
                </a:solidFill>
                <a:latin typeface="+mn-ea"/>
              </a:rPr>
              <a:t>和</a:t>
            </a:r>
            <a:r>
              <a:rPr lang="en-US" altLang="zh-CN" sz="2800" dirty="0" err="1">
                <a:solidFill>
                  <a:schemeClr val="bg1"/>
                </a:solidFill>
                <a:latin typeface="+mn-ea"/>
              </a:rPr>
              <a:t>Booch</a:t>
            </a:r>
            <a:r>
              <a:rPr lang="zh-CN" altLang="en-US" sz="2800" dirty="0">
                <a:solidFill>
                  <a:schemeClr val="bg1"/>
                </a:solidFill>
                <a:latin typeface="+mn-ea"/>
              </a:rPr>
              <a:t>方法的创始人，</a:t>
            </a:r>
            <a:r>
              <a:rPr lang="en-US" altLang="zh-CN" sz="2800" dirty="0">
                <a:solidFill>
                  <a:schemeClr val="bg1"/>
                </a:solidFill>
                <a:latin typeface="+mn-ea"/>
              </a:rPr>
              <a:t>IBM</a:t>
            </a:r>
            <a:r>
              <a:rPr lang="zh-CN" altLang="en-US" sz="2800" dirty="0">
                <a:solidFill>
                  <a:schemeClr val="bg1"/>
                </a:solidFill>
                <a:latin typeface="+mn-ea"/>
              </a:rPr>
              <a:t>院士，</a:t>
            </a:r>
            <a:r>
              <a:rPr lang="en-US" altLang="zh-CN" sz="2800" dirty="0">
                <a:solidFill>
                  <a:schemeClr val="bg1"/>
                </a:solidFill>
                <a:latin typeface="+mn-ea"/>
              </a:rPr>
              <a:t>IBM</a:t>
            </a:r>
            <a:r>
              <a:rPr lang="zh-CN" altLang="en-US" sz="2800" dirty="0">
                <a:solidFill>
                  <a:schemeClr val="bg1"/>
                </a:solidFill>
                <a:latin typeface="+mn-ea"/>
              </a:rPr>
              <a:t>研究院软件工程首席科学家。自</a:t>
            </a:r>
            <a:r>
              <a:rPr lang="en-US" altLang="zh-CN" sz="2800" dirty="0">
                <a:solidFill>
                  <a:schemeClr val="bg1"/>
                </a:solidFill>
                <a:latin typeface="+mn-ea"/>
              </a:rPr>
              <a:t>1981</a:t>
            </a:r>
            <a:r>
              <a:rPr lang="zh-CN" altLang="en-US" sz="2800" dirty="0">
                <a:solidFill>
                  <a:schemeClr val="bg1"/>
                </a:solidFill>
                <a:latin typeface="+mn-ea"/>
              </a:rPr>
              <a:t>年</a:t>
            </a:r>
            <a:r>
              <a:rPr lang="en-US" altLang="zh-CN" sz="2800" dirty="0">
                <a:solidFill>
                  <a:schemeClr val="bg1"/>
                </a:solidFill>
                <a:latin typeface="+mn-ea"/>
              </a:rPr>
              <a:t>Rational</a:t>
            </a:r>
            <a:r>
              <a:rPr lang="zh-CN" altLang="en-US" sz="2800" dirty="0">
                <a:solidFill>
                  <a:schemeClr val="bg1"/>
                </a:solidFill>
                <a:latin typeface="+mn-ea"/>
              </a:rPr>
              <a:t>软件公司成立到</a:t>
            </a:r>
            <a:r>
              <a:rPr lang="en-US" altLang="zh-CN" sz="2800" dirty="0">
                <a:solidFill>
                  <a:schemeClr val="bg1"/>
                </a:solidFill>
                <a:latin typeface="+mn-ea"/>
              </a:rPr>
              <a:t>2003</a:t>
            </a:r>
            <a:r>
              <a:rPr lang="zh-CN" altLang="en-US" sz="2800" dirty="0">
                <a:solidFill>
                  <a:schemeClr val="bg1"/>
                </a:solidFill>
                <a:latin typeface="+mn-ea"/>
              </a:rPr>
              <a:t>年该公司被</a:t>
            </a:r>
            <a:r>
              <a:rPr lang="en-US" altLang="zh-CN" sz="2800" dirty="0">
                <a:solidFill>
                  <a:schemeClr val="bg1"/>
                </a:solidFill>
                <a:latin typeface="+mn-ea"/>
              </a:rPr>
              <a:t>IBM</a:t>
            </a:r>
            <a:r>
              <a:rPr lang="zh-CN" altLang="en-US" sz="2800" dirty="0">
                <a:solidFill>
                  <a:schemeClr val="bg1"/>
                </a:solidFill>
                <a:latin typeface="+mn-ea"/>
              </a:rPr>
              <a:t>收购，他一直是</a:t>
            </a:r>
            <a:r>
              <a:rPr lang="en-US" altLang="zh-CN" sz="2800" dirty="0">
                <a:solidFill>
                  <a:schemeClr val="bg1"/>
                </a:solidFill>
                <a:latin typeface="+mn-ea"/>
              </a:rPr>
              <a:t>Rational</a:t>
            </a:r>
            <a:r>
              <a:rPr lang="zh-CN" altLang="en-US" sz="2800" dirty="0">
                <a:solidFill>
                  <a:schemeClr val="bg1"/>
                </a:solidFill>
                <a:latin typeface="+mn-ea"/>
              </a:rPr>
              <a:t>软件公司的首席科学家。他在软件架构、软件工程和协作开发环境方面享有极高的国际声望。</a:t>
            </a:r>
            <a:endParaRPr lang="zh-SG" altLang="en-US" sz="3200" dirty="0">
              <a:solidFill>
                <a:schemeClr val="bg1"/>
              </a:solidFill>
              <a:latin typeface="+mn-ea"/>
            </a:endParaRPr>
          </a:p>
        </p:txBody>
      </p:sp>
      <p:sp>
        <p:nvSpPr>
          <p:cNvPr id="11" name="矩形 10">
            <a:extLst>
              <a:ext uri="{FF2B5EF4-FFF2-40B4-BE49-F238E27FC236}">
                <a16:creationId xmlns:a16="http://schemas.microsoft.com/office/drawing/2014/main" xmlns="" id="{E091B8AB-9BE2-4F7B-8857-5A5A2F3BA6C1}"/>
              </a:ext>
            </a:extLst>
          </p:cNvPr>
          <p:cNvSpPr/>
          <p:nvPr/>
        </p:nvSpPr>
        <p:spPr>
          <a:xfrm>
            <a:off x="377783" y="5677678"/>
            <a:ext cx="4382574" cy="830997"/>
          </a:xfrm>
          <a:prstGeom prst="rect">
            <a:avLst/>
          </a:prstGeom>
        </p:spPr>
        <p:txBody>
          <a:bodyPr wrap="square">
            <a:spAutoFit/>
          </a:bodyPr>
          <a:lstStyle/>
          <a:p>
            <a:r>
              <a:rPr lang="en-US" altLang="zh-CN" sz="4800" b="1" dirty="0">
                <a:solidFill>
                  <a:schemeClr val="bg1"/>
                </a:solidFill>
                <a:latin typeface="+mn-ea"/>
              </a:rPr>
              <a:t>Grady </a:t>
            </a:r>
            <a:r>
              <a:rPr lang="en-US" altLang="zh-CN" sz="4800" b="1" dirty="0" err="1">
                <a:solidFill>
                  <a:schemeClr val="bg1"/>
                </a:solidFill>
                <a:latin typeface="+mn-ea"/>
              </a:rPr>
              <a:t>Booch</a:t>
            </a:r>
            <a:r>
              <a:rPr lang="en-US" altLang="zh-CN" sz="4800" b="1" dirty="0">
                <a:solidFill>
                  <a:schemeClr val="bg1"/>
                </a:solidFill>
                <a:latin typeface="+mn-ea"/>
              </a:rPr>
              <a:t> </a:t>
            </a:r>
            <a:endParaRPr lang="zh-SG" altLang="en-US" sz="4800" b="1" dirty="0"/>
          </a:p>
        </p:txBody>
      </p:sp>
    </p:spTree>
    <p:extLst>
      <p:ext uri="{BB962C8B-B14F-4D97-AF65-F5344CB8AC3E}">
        <p14:creationId xmlns:p14="http://schemas.microsoft.com/office/powerpoint/2010/main" val="2467626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EFC27A9F-2182-4071-8AC2-DC106FEEA77E}"/>
              </a:ext>
            </a:extLst>
          </p:cNvPr>
          <p:cNvSpPr>
            <a:spLocks noGrp="1"/>
          </p:cNvSpPr>
          <p:nvPr>
            <p:ph type="body" sz="quarter" idx="10"/>
          </p:nvPr>
        </p:nvSpPr>
        <p:spPr/>
        <p:txBody>
          <a:bodyPr/>
          <a:lstStyle/>
          <a:p>
            <a:pPr algn="ctr"/>
            <a:r>
              <a:rPr lang="en-US" altLang="zh-CN" dirty="0"/>
              <a:t>UML</a:t>
            </a:r>
            <a:r>
              <a:rPr lang="zh-CN" altLang="en-US" dirty="0"/>
              <a:t>三大创始人</a:t>
            </a:r>
            <a:endParaRPr lang="zh-SG" altLang="en-US" dirty="0"/>
          </a:p>
        </p:txBody>
      </p:sp>
      <p:sp>
        <p:nvSpPr>
          <p:cNvPr id="5" name="矩形 4">
            <a:extLst>
              <a:ext uri="{FF2B5EF4-FFF2-40B4-BE49-F238E27FC236}">
                <a16:creationId xmlns:a16="http://schemas.microsoft.com/office/drawing/2014/main" xmlns="" id="{A8679AB7-11B2-4384-9DF6-59A649198E7A}"/>
              </a:ext>
            </a:extLst>
          </p:cNvPr>
          <p:cNvSpPr/>
          <p:nvPr/>
        </p:nvSpPr>
        <p:spPr>
          <a:xfrm>
            <a:off x="5370286" y="1383013"/>
            <a:ext cx="6045200" cy="52645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10" name="文本框 9">
            <a:extLst>
              <a:ext uri="{FF2B5EF4-FFF2-40B4-BE49-F238E27FC236}">
                <a16:creationId xmlns:a16="http://schemas.microsoft.com/office/drawing/2014/main" xmlns="" id="{D3892CC6-AD40-4465-B6B8-82B0FC140845}"/>
              </a:ext>
            </a:extLst>
          </p:cNvPr>
          <p:cNvSpPr txBox="1"/>
          <p:nvPr/>
        </p:nvSpPr>
        <p:spPr>
          <a:xfrm>
            <a:off x="5618473" y="1794884"/>
            <a:ext cx="5548825" cy="4401205"/>
          </a:xfrm>
          <a:prstGeom prst="rect">
            <a:avLst/>
          </a:prstGeom>
          <a:noFill/>
        </p:spPr>
        <p:txBody>
          <a:bodyPr wrap="square" rtlCol="0">
            <a:spAutoFit/>
          </a:bodyPr>
          <a:lstStyle/>
          <a:p>
            <a:r>
              <a:rPr lang="en-US" altLang="zh-CN" sz="2800" dirty="0">
                <a:solidFill>
                  <a:schemeClr val="bg1"/>
                </a:solidFill>
                <a:latin typeface="+mn-ea"/>
              </a:rPr>
              <a:t>	James Rumbaugh(</a:t>
            </a:r>
            <a:r>
              <a:rPr lang="zh-SG" altLang="en-US" sz="2800" dirty="0">
                <a:solidFill>
                  <a:schemeClr val="bg1"/>
                </a:solidFill>
                <a:latin typeface="+mn-ea"/>
              </a:rPr>
              <a:t>詹姆斯</a:t>
            </a:r>
            <a:r>
              <a:rPr lang="en-US" altLang="zh-SG" sz="2800" dirty="0">
                <a:solidFill>
                  <a:schemeClr val="bg1"/>
                </a:solidFill>
                <a:latin typeface="+mn-ea"/>
              </a:rPr>
              <a:t>·</a:t>
            </a:r>
            <a:r>
              <a:rPr lang="zh-SG" altLang="en-US" sz="2800" dirty="0">
                <a:solidFill>
                  <a:schemeClr val="bg1"/>
                </a:solidFill>
                <a:latin typeface="+mn-ea"/>
              </a:rPr>
              <a:t>伦博</a:t>
            </a:r>
            <a:r>
              <a:rPr lang="en-US" altLang="zh-CN" sz="2800" dirty="0">
                <a:solidFill>
                  <a:schemeClr val="bg1"/>
                </a:solidFill>
                <a:latin typeface="+mn-ea"/>
              </a:rPr>
              <a:t>)</a:t>
            </a:r>
            <a:r>
              <a:rPr lang="zh-SG" altLang="en-US" sz="2800" dirty="0">
                <a:solidFill>
                  <a:schemeClr val="bg1"/>
                </a:solidFill>
                <a:latin typeface="+mn-ea"/>
              </a:rPr>
              <a:t>著名计算机科学家，面向对象方法学家，最著名的是创建了</a:t>
            </a:r>
            <a:r>
              <a:rPr lang="en-US" altLang="zh-CN" sz="2800" dirty="0">
                <a:solidFill>
                  <a:schemeClr val="bg1"/>
                </a:solidFill>
                <a:latin typeface="+mn-ea"/>
              </a:rPr>
              <a:t>OMT</a:t>
            </a:r>
            <a:r>
              <a:rPr lang="zh-CN" altLang="en-US" sz="2800" dirty="0">
                <a:solidFill>
                  <a:schemeClr val="bg1"/>
                </a:solidFill>
                <a:latin typeface="+mn-ea"/>
              </a:rPr>
              <a:t>（</a:t>
            </a:r>
            <a:r>
              <a:rPr lang="en-US" altLang="zh-CN" sz="2800" dirty="0">
                <a:solidFill>
                  <a:schemeClr val="bg1"/>
                </a:solidFill>
                <a:latin typeface="+mn-ea"/>
              </a:rPr>
              <a:t>Object Modeling Technique</a:t>
            </a:r>
            <a:r>
              <a:rPr lang="zh-CN" altLang="en-US" sz="2800" dirty="0">
                <a:solidFill>
                  <a:schemeClr val="bg1"/>
                </a:solidFill>
                <a:latin typeface="+mn-ea"/>
              </a:rPr>
              <a:t>）</a:t>
            </a:r>
            <a:r>
              <a:rPr lang="zh-SG" altLang="en-US" sz="2800" dirty="0">
                <a:solidFill>
                  <a:schemeClr val="bg1"/>
                </a:solidFill>
                <a:latin typeface="+mn-ea"/>
              </a:rPr>
              <a:t>和</a:t>
            </a:r>
            <a:r>
              <a:rPr lang="en-US" altLang="zh-CN" sz="2800" dirty="0">
                <a:solidFill>
                  <a:schemeClr val="bg1"/>
                </a:solidFill>
                <a:latin typeface="+mn-ea"/>
              </a:rPr>
              <a:t>UML</a:t>
            </a:r>
            <a:r>
              <a:rPr lang="zh-CN" altLang="en-US" sz="2800" dirty="0">
                <a:solidFill>
                  <a:schemeClr val="bg1"/>
                </a:solidFill>
                <a:latin typeface="+mn-ea"/>
              </a:rPr>
              <a:t>。</a:t>
            </a:r>
            <a:r>
              <a:rPr lang="zh-SG" altLang="en-US" sz="2800" dirty="0">
                <a:solidFill>
                  <a:schemeClr val="bg1"/>
                </a:solidFill>
                <a:latin typeface="+mn-ea"/>
              </a:rPr>
              <a:t>他</a:t>
            </a:r>
            <a:r>
              <a:rPr lang="en-US" altLang="zh-SG" sz="2800" dirty="0">
                <a:solidFill>
                  <a:schemeClr val="bg1"/>
                </a:solidFill>
                <a:latin typeface="+mn-ea"/>
              </a:rPr>
              <a:t>1994</a:t>
            </a:r>
            <a:r>
              <a:rPr lang="zh-SG" altLang="en-US" sz="2800" dirty="0">
                <a:solidFill>
                  <a:schemeClr val="bg1"/>
                </a:solidFill>
                <a:latin typeface="+mn-ea"/>
              </a:rPr>
              <a:t>年加入</a:t>
            </a:r>
            <a:r>
              <a:rPr lang="en-US" altLang="zh-CN" sz="2800" dirty="0">
                <a:solidFill>
                  <a:schemeClr val="bg1"/>
                </a:solidFill>
                <a:latin typeface="+mn-ea"/>
              </a:rPr>
              <a:t>Rational</a:t>
            </a:r>
            <a:r>
              <a:rPr lang="zh-SG" altLang="en-US" sz="2800" dirty="0">
                <a:solidFill>
                  <a:schemeClr val="bg1"/>
                </a:solidFill>
                <a:latin typeface="+mn-ea"/>
              </a:rPr>
              <a:t>软件公司，后来与</a:t>
            </a:r>
            <a:r>
              <a:rPr lang="en-US" altLang="zh-CN" sz="2800" dirty="0">
                <a:solidFill>
                  <a:schemeClr val="bg1"/>
                </a:solidFill>
                <a:latin typeface="+mn-ea"/>
              </a:rPr>
              <a:t>Ivar Jacobson</a:t>
            </a:r>
            <a:r>
              <a:rPr lang="zh-SG" altLang="en-US" sz="2800" dirty="0">
                <a:solidFill>
                  <a:schemeClr val="bg1"/>
                </a:solidFill>
                <a:latin typeface="+mn-ea"/>
              </a:rPr>
              <a:t>和</a:t>
            </a:r>
            <a:r>
              <a:rPr lang="en-US" altLang="zh-CN" sz="2800" dirty="0">
                <a:solidFill>
                  <a:schemeClr val="bg1"/>
                </a:solidFill>
                <a:latin typeface="+mn-ea"/>
              </a:rPr>
              <a:t>Grady </a:t>
            </a:r>
            <a:r>
              <a:rPr lang="en-US" altLang="zh-CN" sz="2800" dirty="0" err="1">
                <a:solidFill>
                  <a:schemeClr val="bg1"/>
                </a:solidFill>
                <a:latin typeface="+mn-ea"/>
              </a:rPr>
              <a:t>Booch</a:t>
            </a:r>
            <a:r>
              <a:rPr lang="zh-SG" altLang="en-US" sz="2800" dirty="0">
                <a:solidFill>
                  <a:schemeClr val="bg1"/>
                </a:solidFill>
                <a:latin typeface="+mn-ea"/>
              </a:rPr>
              <a:t>共同开发了</a:t>
            </a:r>
            <a:r>
              <a:rPr lang="en-US" altLang="zh-CN" sz="2800" dirty="0">
                <a:solidFill>
                  <a:schemeClr val="bg1"/>
                </a:solidFill>
                <a:latin typeface="+mn-ea"/>
              </a:rPr>
              <a:t>UML</a:t>
            </a:r>
            <a:r>
              <a:rPr lang="zh-CN" altLang="en-US" sz="2800" dirty="0">
                <a:solidFill>
                  <a:schemeClr val="bg1"/>
                </a:solidFill>
                <a:latin typeface="+mn-ea"/>
              </a:rPr>
              <a:t>，</a:t>
            </a:r>
            <a:r>
              <a:rPr lang="en-US" altLang="zh-CN" sz="2800" dirty="0">
                <a:solidFill>
                  <a:schemeClr val="bg1"/>
                </a:solidFill>
                <a:latin typeface="+mn-ea"/>
              </a:rPr>
              <a:t>2003</a:t>
            </a:r>
            <a:r>
              <a:rPr lang="zh-SG" altLang="en-US" sz="2800" dirty="0">
                <a:solidFill>
                  <a:schemeClr val="bg1"/>
                </a:solidFill>
                <a:latin typeface="+mn-ea"/>
              </a:rPr>
              <a:t>年</a:t>
            </a:r>
            <a:r>
              <a:rPr lang="en-US" altLang="zh-CN" sz="2800" dirty="0">
                <a:solidFill>
                  <a:schemeClr val="bg1"/>
                </a:solidFill>
                <a:latin typeface="+mn-ea"/>
              </a:rPr>
              <a:t>Rational Software</a:t>
            </a:r>
            <a:r>
              <a:rPr lang="zh-SG" altLang="en-US" sz="2800" dirty="0">
                <a:solidFill>
                  <a:schemeClr val="bg1"/>
                </a:solidFill>
                <a:latin typeface="+mn-ea"/>
              </a:rPr>
              <a:t>被</a:t>
            </a:r>
            <a:r>
              <a:rPr lang="en-US" altLang="zh-CN" sz="2800" dirty="0">
                <a:solidFill>
                  <a:schemeClr val="bg1"/>
                </a:solidFill>
                <a:latin typeface="+mn-ea"/>
              </a:rPr>
              <a:t>IBM</a:t>
            </a:r>
            <a:r>
              <a:rPr lang="zh-SG" altLang="en-US" sz="2800" dirty="0">
                <a:solidFill>
                  <a:schemeClr val="bg1"/>
                </a:solidFill>
                <a:latin typeface="+mn-ea"/>
              </a:rPr>
              <a:t>公司收购后加入</a:t>
            </a:r>
            <a:r>
              <a:rPr lang="en-US" altLang="zh-CN" sz="2800" dirty="0">
                <a:solidFill>
                  <a:schemeClr val="bg1"/>
                </a:solidFill>
                <a:latin typeface="+mn-ea"/>
              </a:rPr>
              <a:t>IBM</a:t>
            </a:r>
            <a:r>
              <a:rPr lang="zh-SG" altLang="en-US" sz="2800" dirty="0">
                <a:solidFill>
                  <a:schemeClr val="bg1"/>
                </a:solidFill>
                <a:latin typeface="+mn-ea"/>
              </a:rPr>
              <a:t>公司，</a:t>
            </a:r>
            <a:r>
              <a:rPr lang="en-US" altLang="zh-SG" sz="2800" dirty="0">
                <a:solidFill>
                  <a:schemeClr val="bg1"/>
                </a:solidFill>
                <a:latin typeface="+mn-ea"/>
              </a:rPr>
              <a:t>2006</a:t>
            </a:r>
            <a:r>
              <a:rPr lang="zh-SG" altLang="en-US" sz="2800" dirty="0">
                <a:solidFill>
                  <a:schemeClr val="bg1"/>
                </a:solidFill>
                <a:latin typeface="+mn-ea"/>
              </a:rPr>
              <a:t>年退休。</a:t>
            </a:r>
          </a:p>
        </p:txBody>
      </p:sp>
      <p:sp>
        <p:nvSpPr>
          <p:cNvPr id="11" name="矩形 10">
            <a:extLst>
              <a:ext uri="{FF2B5EF4-FFF2-40B4-BE49-F238E27FC236}">
                <a16:creationId xmlns:a16="http://schemas.microsoft.com/office/drawing/2014/main" xmlns="" id="{E091B8AB-9BE2-4F7B-8857-5A5A2F3BA6C1}"/>
              </a:ext>
            </a:extLst>
          </p:cNvPr>
          <p:cNvSpPr/>
          <p:nvPr/>
        </p:nvSpPr>
        <p:spPr>
          <a:xfrm>
            <a:off x="-232557" y="5746532"/>
            <a:ext cx="5863360" cy="769441"/>
          </a:xfrm>
          <a:prstGeom prst="rect">
            <a:avLst/>
          </a:prstGeom>
        </p:spPr>
        <p:txBody>
          <a:bodyPr wrap="square">
            <a:spAutoFit/>
          </a:bodyPr>
          <a:lstStyle/>
          <a:p>
            <a:pPr algn="ctr"/>
            <a:r>
              <a:rPr lang="en-US" altLang="zh-CN" sz="4400" b="1" dirty="0">
                <a:solidFill>
                  <a:schemeClr val="bg1"/>
                </a:solidFill>
                <a:latin typeface="+mn-ea"/>
              </a:rPr>
              <a:t>James Rumbaugh</a:t>
            </a:r>
            <a:endParaRPr lang="zh-SG" altLang="en-US" sz="4400" b="1" dirty="0"/>
          </a:p>
        </p:txBody>
      </p:sp>
      <p:pic>
        <p:nvPicPr>
          <p:cNvPr id="4" name="图片 3">
            <a:extLst>
              <a:ext uri="{FF2B5EF4-FFF2-40B4-BE49-F238E27FC236}">
                <a16:creationId xmlns:a16="http://schemas.microsoft.com/office/drawing/2014/main" xmlns="" id="{B334617C-A475-4092-BC58-35DCC9D9E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2" y="1529184"/>
            <a:ext cx="3373879" cy="4217348"/>
          </a:xfrm>
          <a:prstGeom prst="rect">
            <a:avLst/>
          </a:prstGeom>
        </p:spPr>
      </p:pic>
    </p:spTree>
    <p:extLst>
      <p:ext uri="{BB962C8B-B14F-4D97-AF65-F5344CB8AC3E}">
        <p14:creationId xmlns:p14="http://schemas.microsoft.com/office/powerpoint/2010/main" val="1720294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xmlns="" id="{EFC27A9F-2182-4071-8AC2-DC106FEEA77E}"/>
              </a:ext>
            </a:extLst>
          </p:cNvPr>
          <p:cNvSpPr>
            <a:spLocks noGrp="1"/>
          </p:cNvSpPr>
          <p:nvPr>
            <p:ph type="body" sz="quarter" idx="10"/>
          </p:nvPr>
        </p:nvSpPr>
        <p:spPr/>
        <p:txBody>
          <a:bodyPr/>
          <a:lstStyle/>
          <a:p>
            <a:pPr algn="ctr"/>
            <a:r>
              <a:rPr lang="en-US" altLang="zh-CN" dirty="0"/>
              <a:t>UML</a:t>
            </a:r>
            <a:r>
              <a:rPr lang="zh-CN" altLang="en-US" dirty="0"/>
              <a:t>三大创始人</a:t>
            </a:r>
            <a:endParaRPr lang="zh-SG" altLang="en-US" dirty="0"/>
          </a:p>
        </p:txBody>
      </p:sp>
      <p:sp>
        <p:nvSpPr>
          <p:cNvPr id="5" name="矩形 4">
            <a:extLst>
              <a:ext uri="{FF2B5EF4-FFF2-40B4-BE49-F238E27FC236}">
                <a16:creationId xmlns:a16="http://schemas.microsoft.com/office/drawing/2014/main" xmlns="" id="{A8679AB7-11B2-4384-9DF6-59A649198E7A}"/>
              </a:ext>
            </a:extLst>
          </p:cNvPr>
          <p:cNvSpPr/>
          <p:nvPr/>
        </p:nvSpPr>
        <p:spPr>
          <a:xfrm>
            <a:off x="5370286" y="1383013"/>
            <a:ext cx="6045200" cy="52645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10" name="文本框 9">
            <a:extLst>
              <a:ext uri="{FF2B5EF4-FFF2-40B4-BE49-F238E27FC236}">
                <a16:creationId xmlns:a16="http://schemas.microsoft.com/office/drawing/2014/main" xmlns="" id="{D3892CC6-AD40-4465-B6B8-82B0FC140845}"/>
              </a:ext>
            </a:extLst>
          </p:cNvPr>
          <p:cNvSpPr txBox="1"/>
          <p:nvPr/>
        </p:nvSpPr>
        <p:spPr>
          <a:xfrm>
            <a:off x="5618473" y="1794884"/>
            <a:ext cx="5548825" cy="4401205"/>
          </a:xfrm>
          <a:prstGeom prst="rect">
            <a:avLst/>
          </a:prstGeom>
          <a:noFill/>
        </p:spPr>
        <p:txBody>
          <a:bodyPr wrap="square" rtlCol="0">
            <a:spAutoFit/>
          </a:bodyPr>
          <a:lstStyle/>
          <a:p>
            <a:r>
              <a:rPr lang="en-US" altLang="zh-CN" sz="2800" dirty="0">
                <a:solidFill>
                  <a:schemeClr val="bg1"/>
                </a:solidFill>
                <a:latin typeface="+mn-ea"/>
              </a:rPr>
              <a:t>	Ivar Jacobson(</a:t>
            </a:r>
            <a:r>
              <a:rPr lang="zh-SG" altLang="en-US" sz="2800" dirty="0">
                <a:solidFill>
                  <a:schemeClr val="bg1"/>
                </a:solidFill>
                <a:latin typeface="+mn-ea"/>
              </a:rPr>
              <a:t>伊瓦</a:t>
            </a:r>
            <a:r>
              <a:rPr lang="en-US" altLang="zh-SG" sz="2800" dirty="0">
                <a:solidFill>
                  <a:schemeClr val="bg1"/>
                </a:solidFill>
                <a:latin typeface="+mn-ea"/>
              </a:rPr>
              <a:t>·</a:t>
            </a:r>
            <a:r>
              <a:rPr lang="zh-SG" altLang="en-US" sz="2800" dirty="0">
                <a:solidFill>
                  <a:schemeClr val="bg1"/>
                </a:solidFill>
                <a:latin typeface="+mn-ea"/>
              </a:rPr>
              <a:t>雅各布森</a:t>
            </a:r>
            <a:r>
              <a:rPr lang="en-US" altLang="zh-CN" sz="2800" dirty="0">
                <a:solidFill>
                  <a:schemeClr val="bg1"/>
                </a:solidFill>
                <a:latin typeface="+mn-ea"/>
              </a:rPr>
              <a:t>)</a:t>
            </a:r>
            <a:r>
              <a:rPr lang="zh-CN" altLang="en-US" sz="2800" dirty="0">
                <a:solidFill>
                  <a:schemeClr val="bg1"/>
                </a:solidFill>
                <a:latin typeface="+mn-ea"/>
              </a:rPr>
              <a:t>现代软件开发之父，被认为是深刻影响或改变了整个软件工业开发模式的几位世界级大师之一。他最主要的贡献是</a:t>
            </a:r>
            <a:r>
              <a:rPr lang="en-US" altLang="zh-CN" sz="2800" dirty="0">
                <a:solidFill>
                  <a:schemeClr val="bg1"/>
                </a:solidFill>
                <a:latin typeface="+mn-ea"/>
              </a:rPr>
              <a:t>UML</a:t>
            </a:r>
            <a:r>
              <a:rPr lang="zh-CN" altLang="en-US" sz="2800" dirty="0">
                <a:solidFill>
                  <a:schemeClr val="bg1"/>
                </a:solidFill>
                <a:latin typeface="+mn-ea"/>
              </a:rPr>
              <a:t>、</a:t>
            </a:r>
            <a:r>
              <a:rPr lang="en-US" altLang="zh-CN" sz="2800" dirty="0" err="1">
                <a:solidFill>
                  <a:schemeClr val="bg1"/>
                </a:solidFill>
                <a:latin typeface="+mn-ea"/>
              </a:rPr>
              <a:t>Objectory</a:t>
            </a:r>
            <a:r>
              <a:rPr lang="zh-CN" altLang="en-US" sz="2800" dirty="0">
                <a:solidFill>
                  <a:schemeClr val="bg1"/>
                </a:solidFill>
                <a:latin typeface="+mn-ea"/>
              </a:rPr>
              <a:t>、</a:t>
            </a:r>
            <a:r>
              <a:rPr lang="en-US" altLang="zh-CN" sz="2800" dirty="0">
                <a:solidFill>
                  <a:schemeClr val="bg1"/>
                </a:solidFill>
                <a:latin typeface="+mn-ea"/>
              </a:rPr>
              <a:t>RUP</a:t>
            </a:r>
            <a:r>
              <a:rPr lang="zh-CN" altLang="en-US" sz="2800" dirty="0">
                <a:solidFill>
                  <a:schemeClr val="bg1"/>
                </a:solidFill>
                <a:latin typeface="+mn-ea"/>
              </a:rPr>
              <a:t>和面向方面的软件开发。他还是模块和模块架构、用例、现代业务工程等业界主流方法、技术的创始人。他的用例驱动方法对整个</a:t>
            </a:r>
            <a:r>
              <a:rPr lang="en-US" altLang="zh-CN" sz="2800" dirty="0">
                <a:solidFill>
                  <a:schemeClr val="bg1"/>
                </a:solidFill>
                <a:latin typeface="+mn-ea"/>
              </a:rPr>
              <a:t>OOAD</a:t>
            </a:r>
            <a:r>
              <a:rPr lang="zh-CN" altLang="en-US" sz="2800" dirty="0">
                <a:solidFill>
                  <a:schemeClr val="bg1"/>
                </a:solidFill>
                <a:latin typeface="+mn-ea"/>
              </a:rPr>
              <a:t>行业影响深远。</a:t>
            </a:r>
            <a:endParaRPr lang="zh-SG" altLang="en-US" sz="2800" dirty="0">
              <a:solidFill>
                <a:schemeClr val="bg1"/>
              </a:solidFill>
              <a:latin typeface="+mn-ea"/>
            </a:endParaRPr>
          </a:p>
        </p:txBody>
      </p:sp>
      <p:sp>
        <p:nvSpPr>
          <p:cNvPr id="11" name="矩形 10">
            <a:extLst>
              <a:ext uri="{FF2B5EF4-FFF2-40B4-BE49-F238E27FC236}">
                <a16:creationId xmlns:a16="http://schemas.microsoft.com/office/drawing/2014/main" xmlns="" id="{E091B8AB-9BE2-4F7B-8857-5A5A2F3BA6C1}"/>
              </a:ext>
            </a:extLst>
          </p:cNvPr>
          <p:cNvSpPr/>
          <p:nvPr/>
        </p:nvSpPr>
        <p:spPr>
          <a:xfrm>
            <a:off x="-232557" y="5746532"/>
            <a:ext cx="5863360" cy="769441"/>
          </a:xfrm>
          <a:prstGeom prst="rect">
            <a:avLst/>
          </a:prstGeom>
        </p:spPr>
        <p:txBody>
          <a:bodyPr wrap="square">
            <a:spAutoFit/>
          </a:bodyPr>
          <a:lstStyle/>
          <a:p>
            <a:pPr algn="ctr"/>
            <a:r>
              <a:rPr lang="en-US" altLang="zh-CN" sz="4400" b="1" dirty="0">
                <a:solidFill>
                  <a:schemeClr val="bg1"/>
                </a:solidFill>
                <a:latin typeface="+mn-ea"/>
              </a:rPr>
              <a:t>Ivar Jacobson</a:t>
            </a:r>
            <a:endParaRPr lang="zh-SG" altLang="en-US" sz="4400" b="1" dirty="0"/>
          </a:p>
        </p:txBody>
      </p:sp>
      <p:pic>
        <p:nvPicPr>
          <p:cNvPr id="6" name="图片 5">
            <a:extLst>
              <a:ext uri="{FF2B5EF4-FFF2-40B4-BE49-F238E27FC236}">
                <a16:creationId xmlns:a16="http://schemas.microsoft.com/office/drawing/2014/main" xmlns="" id="{5F3A4380-BA15-421A-8D80-C4F90EC6F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109" y="1593806"/>
            <a:ext cx="2944028" cy="4171396"/>
          </a:xfrm>
          <a:prstGeom prst="rect">
            <a:avLst/>
          </a:prstGeom>
        </p:spPr>
      </p:pic>
    </p:spTree>
    <p:extLst>
      <p:ext uri="{BB962C8B-B14F-4D97-AF65-F5344CB8AC3E}">
        <p14:creationId xmlns:p14="http://schemas.microsoft.com/office/powerpoint/2010/main" val="4225786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734</TotalTime>
  <Words>2432</Words>
  <Application>Microsoft Office PowerPoint</Application>
  <PresentationFormat>自定义</PresentationFormat>
  <Paragraphs>210</Paragraphs>
  <Slides>56</Slides>
  <Notes>3</Notes>
  <HiddenSlides>0</HiddenSlides>
  <MMClips>0</MMClips>
  <ScaleCrop>false</ScaleCrop>
  <HeadingPairs>
    <vt:vector size="4" baseType="variant">
      <vt:variant>
        <vt:lpstr>主题</vt:lpstr>
      </vt:variant>
      <vt:variant>
        <vt:i4>1</vt:i4>
      </vt:variant>
      <vt:variant>
        <vt:lpstr>幻灯片标题</vt:lpstr>
      </vt:variant>
      <vt:variant>
        <vt:i4>56</vt:i4>
      </vt:variant>
    </vt:vector>
  </HeadingPairs>
  <TitlesOfParts>
    <vt:vector size="57" baseType="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工作分配</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陈安侍</cp:lastModifiedBy>
  <cp:revision>117</cp:revision>
  <dcterms:created xsi:type="dcterms:W3CDTF">2015-08-18T05:03:53Z</dcterms:created>
  <dcterms:modified xsi:type="dcterms:W3CDTF">2018-10-19T09:52:39Z</dcterms:modified>
  <cp:category>https://800sucai.taobao.com</cp:category>
</cp:coreProperties>
</file>